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8" r:id="rId2"/>
    <p:sldId id="260"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8"/>
    <p:restoredTop sz="91259" autoAdjust="0"/>
  </p:normalViewPr>
  <p:slideViewPr>
    <p:cSldViewPr snapToGrid="0" snapToObjects="1">
      <p:cViewPr>
        <p:scale>
          <a:sx n="190" d="100"/>
          <a:sy n="190" d="100"/>
        </p:scale>
        <p:origin x="-382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0"/>
            <a:ext cx="2945659" cy="498056"/>
          </a:xfrm>
          <a:prstGeom prst="rect">
            <a:avLst/>
          </a:prstGeom>
        </p:spPr>
        <p:txBody>
          <a:bodyPr vert="horz" lIns="91386" tIns="45690" rIns="91386" bIns="45690" rtlCol="0"/>
          <a:lstStyle>
            <a:lvl1pPr algn="l">
              <a:defRPr sz="1200"/>
            </a:lvl1pPr>
          </a:lstStyle>
          <a:p>
            <a:endParaRPr lang="fr-FR"/>
          </a:p>
        </p:txBody>
      </p:sp>
      <p:sp>
        <p:nvSpPr>
          <p:cNvPr id="3" name="Espace réservé de la date 2"/>
          <p:cNvSpPr>
            <a:spLocks noGrp="1"/>
          </p:cNvSpPr>
          <p:nvPr>
            <p:ph type="dt" idx="1"/>
          </p:nvPr>
        </p:nvSpPr>
        <p:spPr>
          <a:xfrm>
            <a:off x="3850449" y="0"/>
            <a:ext cx="2945659" cy="498056"/>
          </a:xfrm>
          <a:prstGeom prst="rect">
            <a:avLst/>
          </a:prstGeom>
        </p:spPr>
        <p:txBody>
          <a:bodyPr vert="horz" lIns="91386" tIns="45690" rIns="91386" bIns="45690" rtlCol="0"/>
          <a:lstStyle>
            <a:lvl1pPr algn="r">
              <a:defRPr sz="1200"/>
            </a:lvl1pPr>
          </a:lstStyle>
          <a:p>
            <a:fld id="{28F450B4-51CE-974F-B2B7-36668CC62980}" type="datetimeFigureOut">
              <a:rPr lang="fr-FR" smtClean="0"/>
              <a:t>20/01/2023</a:t>
            </a:fld>
            <a:endParaRPr lang="fr-FR"/>
          </a:p>
        </p:txBody>
      </p:sp>
      <p:sp>
        <p:nvSpPr>
          <p:cNvPr id="4" name="Espace réservé de l'image des diapositives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86" tIns="45690" rIns="91386" bIns="4569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386" tIns="45690" rIns="91386" bIns="456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6" y="9428584"/>
            <a:ext cx="2945659" cy="498055"/>
          </a:xfrm>
          <a:prstGeom prst="rect">
            <a:avLst/>
          </a:prstGeom>
        </p:spPr>
        <p:txBody>
          <a:bodyPr vert="horz" lIns="91386" tIns="45690" rIns="91386" bIns="4569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9" y="9428584"/>
            <a:ext cx="2945659" cy="498055"/>
          </a:xfrm>
          <a:prstGeom prst="rect">
            <a:avLst/>
          </a:prstGeom>
        </p:spPr>
        <p:txBody>
          <a:bodyPr vert="horz" lIns="91386" tIns="45690" rIns="91386" bIns="45690" rtlCol="0" anchor="b"/>
          <a:lstStyle>
            <a:lvl1pPr algn="r">
              <a:defRPr sz="1200"/>
            </a:lvl1pPr>
          </a:lstStyle>
          <a:p>
            <a:fld id="{C3E1C0E0-FA4B-AC47-9A4E-0CB8323AE0DD}" type="slidenum">
              <a:rPr lang="fr-FR" smtClean="0"/>
              <a:t>‹N°›</a:t>
            </a:fld>
            <a:endParaRPr lang="fr-FR"/>
          </a:p>
        </p:txBody>
      </p:sp>
    </p:spTree>
    <p:extLst>
      <p:ext uri="{BB962C8B-B14F-4D97-AF65-F5344CB8AC3E}">
        <p14:creationId xmlns:p14="http://schemas.microsoft.com/office/powerpoint/2010/main" val="222970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1</a:t>
            </a:fld>
            <a:endParaRPr lang="fr-FR"/>
          </a:p>
        </p:txBody>
      </p:sp>
    </p:spTree>
    <p:extLst>
      <p:ext uri="{BB962C8B-B14F-4D97-AF65-F5344CB8AC3E}">
        <p14:creationId xmlns:p14="http://schemas.microsoft.com/office/powerpoint/2010/main" val="156331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2</a:t>
            </a:fld>
            <a:endParaRPr lang="fr-FR"/>
          </a:p>
        </p:txBody>
      </p:sp>
    </p:spTree>
    <p:extLst>
      <p:ext uri="{BB962C8B-B14F-4D97-AF65-F5344CB8AC3E}">
        <p14:creationId xmlns:p14="http://schemas.microsoft.com/office/powerpoint/2010/main" val="164420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65222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257201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80198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20/01/2023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91425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8C7D41-7A51-C24C-B93A-E1B310A24A8C}" type="datetimeFigureOut">
              <a:rPr lang="fr-FR" smtClean="0"/>
              <a:t>20/01/2023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169321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8C7D41-7A51-C24C-B93A-E1B310A24A8C}" type="datetimeFigureOut">
              <a:rPr lang="fr-FR" smtClean="0"/>
              <a:t>20/01/2023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71966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8C7D41-7A51-C24C-B93A-E1B310A24A8C}" type="datetimeFigureOut">
              <a:rPr lang="fr-FR" smtClean="0"/>
              <a:t>20/01/2023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28308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8C7D41-7A51-C24C-B93A-E1B310A24A8C}" type="datetimeFigureOut">
              <a:rPr lang="fr-FR" smtClean="0"/>
              <a:t>20/01/2023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19072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7D41-7A51-C24C-B93A-E1B310A24A8C}" type="datetimeFigureOut">
              <a:rPr lang="fr-FR" smtClean="0"/>
              <a:t>20/01/2023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58112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20/01/2023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3025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20/01/2023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9438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7D41-7A51-C24C-B93A-E1B310A24A8C}" type="datetimeFigureOut">
              <a:rPr lang="fr-FR" smtClean="0"/>
              <a:t>20/01/2023</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622C4-4150-FF47-BEF0-587477F67A88}" type="slidenum">
              <a:rPr lang="fr-FR" smtClean="0"/>
              <a:t>‹N°›</a:t>
            </a:fld>
            <a:endParaRPr lang="fr-FR"/>
          </a:p>
        </p:txBody>
      </p:sp>
    </p:spTree>
    <p:extLst>
      <p:ext uri="{BB962C8B-B14F-4D97-AF65-F5344CB8AC3E}">
        <p14:creationId xmlns:p14="http://schemas.microsoft.com/office/powerpoint/2010/main" val="3667532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nddulys@gmail.com" TargetMode="External"/><Relationship Id="rId5" Type="http://schemas.openxmlformats.org/officeDocument/2006/relationships/hyperlink" Target="mailto:secretariat.ndl@gmail.com" TargetMode="External"/><Relationship Id="rId4" Type="http://schemas.openxmlformats.org/officeDocument/2006/relationships/hyperlink" Target="mailto:recteur.ndl@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hyperlink" Target="http://www.aed-fran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 sombre&#10;&#10;Description générée automatiquement">
            <a:extLst>
              <a:ext uri="{FF2B5EF4-FFF2-40B4-BE49-F238E27FC236}">
                <a16:creationId xmlns:a16="http://schemas.microsoft.com/office/drawing/2014/main" id="{CCA86BDE-DB19-4546-84BB-7719301A310B}"/>
              </a:ext>
            </a:extLst>
          </p:cNvPr>
          <p:cNvPicPr>
            <a:picLocks noChangeAspect="1"/>
          </p:cNvPicPr>
          <p:nvPr/>
        </p:nvPicPr>
        <p:blipFill>
          <a:blip r:embed="rId3"/>
          <a:stretch>
            <a:fillRect/>
          </a:stretch>
        </p:blipFill>
        <p:spPr>
          <a:xfrm>
            <a:off x="5426207" y="243865"/>
            <a:ext cx="655797" cy="1765984"/>
          </a:xfrm>
          <a:prstGeom prst="rect">
            <a:avLst/>
          </a:prstGeom>
        </p:spPr>
      </p:pic>
      <p:sp>
        <p:nvSpPr>
          <p:cNvPr id="2" name="ZoneTexte 1">
            <a:extLst>
              <a:ext uri="{FF2B5EF4-FFF2-40B4-BE49-F238E27FC236}">
                <a16:creationId xmlns:a16="http://schemas.microsoft.com/office/drawing/2014/main" id="{FA9DC746-665A-9040-9DE1-5108A55DB838}"/>
              </a:ext>
            </a:extLst>
          </p:cNvPr>
          <p:cNvSpPr txBox="1"/>
          <p:nvPr/>
        </p:nvSpPr>
        <p:spPr>
          <a:xfrm>
            <a:off x="6954695" y="316176"/>
            <a:ext cx="2614113" cy="677108"/>
          </a:xfrm>
          <a:prstGeom prst="rect">
            <a:avLst/>
          </a:prstGeom>
          <a:noFill/>
        </p:spPr>
        <p:txBody>
          <a:bodyPr wrap="none" rtlCol="0">
            <a:spAutoFit/>
          </a:bodyPr>
          <a:lstStyle/>
          <a:p>
            <a:pPr algn="ctr"/>
            <a:r>
              <a:rPr lang="fr-FR" sz="2200" dirty="0"/>
              <a:t>NOTRE-DAME DU LYS</a:t>
            </a:r>
          </a:p>
          <a:p>
            <a:pPr algn="ctr"/>
            <a:r>
              <a:rPr lang="fr-FR" sz="1600" dirty="0"/>
              <a:t>CHAPELLE &amp; PATRONAGE</a:t>
            </a:r>
          </a:p>
        </p:txBody>
      </p:sp>
      <p:sp>
        <p:nvSpPr>
          <p:cNvPr id="10" name="ZoneTexte 9">
            <a:extLst>
              <a:ext uri="{FF2B5EF4-FFF2-40B4-BE49-F238E27FC236}">
                <a16:creationId xmlns:a16="http://schemas.microsoft.com/office/drawing/2014/main" id="{C355E8EE-D4C1-F847-9DFF-38615CC6A91E}"/>
              </a:ext>
            </a:extLst>
          </p:cNvPr>
          <p:cNvSpPr txBox="1"/>
          <p:nvPr/>
        </p:nvSpPr>
        <p:spPr>
          <a:xfrm>
            <a:off x="6082004" y="853988"/>
            <a:ext cx="686376" cy="1200329"/>
          </a:xfrm>
          <a:prstGeom prst="rect">
            <a:avLst/>
          </a:prstGeom>
          <a:noFill/>
        </p:spPr>
        <p:txBody>
          <a:bodyPr wrap="square" rtlCol="0">
            <a:spAutoFit/>
            <a:scene3d>
              <a:camera prst="orthographicFront">
                <a:rot lat="300000" lon="0" rev="0"/>
              </a:camera>
              <a:lightRig rig="threePt" dir="t"/>
            </a:scene3d>
          </a:bodyPr>
          <a:lstStyle/>
          <a:p>
            <a:pPr algn="just"/>
            <a:r>
              <a:rPr lang="fr-FR" sz="800" i="1" dirty="0">
                <a:latin typeface="Garamond" panose="02020404030301010803" pitchFamily="18" charset="0"/>
              </a:rPr>
              <a:t>Comme </a:t>
            </a:r>
          </a:p>
          <a:p>
            <a:pPr algn="just"/>
            <a:r>
              <a:rPr lang="fr-FR" sz="800" i="1" dirty="0">
                <a:latin typeface="Garamond" panose="02020404030301010803" pitchFamily="18" charset="0"/>
              </a:rPr>
              <a:t>un lys </a:t>
            </a:r>
          </a:p>
          <a:p>
            <a:pPr algn="just"/>
            <a:r>
              <a:rPr lang="fr-FR" sz="800" i="1" dirty="0">
                <a:latin typeface="Garamond" panose="02020404030301010803" pitchFamily="18" charset="0"/>
              </a:rPr>
              <a:t>au milieu</a:t>
            </a:r>
          </a:p>
          <a:p>
            <a:pPr algn="just"/>
            <a:r>
              <a:rPr lang="fr-FR" sz="800" i="1" dirty="0">
                <a:latin typeface="Garamond" panose="02020404030301010803" pitchFamily="18" charset="0"/>
              </a:rPr>
              <a:t>des épines, </a:t>
            </a:r>
          </a:p>
          <a:p>
            <a:pPr algn="just"/>
            <a:r>
              <a:rPr lang="fr-FR" sz="800" i="1" dirty="0">
                <a:latin typeface="Garamond" panose="02020404030301010803" pitchFamily="18" charset="0"/>
              </a:rPr>
              <a:t>telle est </a:t>
            </a:r>
          </a:p>
          <a:p>
            <a:pPr algn="just"/>
            <a:r>
              <a:rPr lang="fr-FR" sz="800" i="1" dirty="0">
                <a:latin typeface="Garamond" panose="02020404030301010803" pitchFamily="18" charset="0"/>
              </a:rPr>
              <a:t>ma bien-aimée </a:t>
            </a:r>
          </a:p>
          <a:p>
            <a:pPr algn="just"/>
            <a:r>
              <a:rPr lang="fr-FR" sz="800" i="1" dirty="0">
                <a:latin typeface="Garamond" panose="02020404030301010803" pitchFamily="18" charset="0"/>
              </a:rPr>
              <a:t>parmi les </a:t>
            </a:r>
          </a:p>
          <a:p>
            <a:pPr algn="just"/>
            <a:r>
              <a:rPr lang="fr-FR" sz="800" i="1" dirty="0">
                <a:latin typeface="Garamond" panose="02020404030301010803" pitchFamily="18" charset="0"/>
              </a:rPr>
              <a:t>jeunes filles.</a:t>
            </a:r>
          </a:p>
          <a:p>
            <a:pPr algn="just"/>
            <a:r>
              <a:rPr lang="fr-FR" sz="800" i="1" dirty="0">
                <a:latin typeface="Garamond" panose="02020404030301010803" pitchFamily="18" charset="0"/>
              </a:rPr>
              <a:t>Ct 2,2</a:t>
            </a:r>
          </a:p>
        </p:txBody>
      </p:sp>
      <p:sp>
        <p:nvSpPr>
          <p:cNvPr id="15" name="ZoneTexte 14">
            <a:extLst>
              <a:ext uri="{FF2B5EF4-FFF2-40B4-BE49-F238E27FC236}">
                <a16:creationId xmlns:a16="http://schemas.microsoft.com/office/drawing/2014/main" id="{2C1A0AC4-C8DB-CB48-A3C5-4244718E8C96}"/>
              </a:ext>
            </a:extLst>
          </p:cNvPr>
          <p:cNvSpPr txBox="1"/>
          <p:nvPr/>
        </p:nvSpPr>
        <p:spPr>
          <a:xfrm>
            <a:off x="6391433" y="1112890"/>
            <a:ext cx="3177375" cy="553998"/>
          </a:xfrm>
          <a:prstGeom prst="rect">
            <a:avLst/>
          </a:prstGeom>
          <a:noFill/>
        </p:spPr>
        <p:txBody>
          <a:bodyPr wrap="square" rtlCol="0">
            <a:spAutoFit/>
          </a:bodyPr>
          <a:lstStyle/>
          <a:p>
            <a:pPr algn="r"/>
            <a:r>
              <a:rPr lang="fr-FR" sz="1000" b="1" dirty="0"/>
              <a:t>3</a:t>
            </a:r>
            <a:r>
              <a:rPr lang="fr-FR" sz="1000" b="1" baseline="30000" dirty="0"/>
              <a:t>ème</a:t>
            </a:r>
            <a:r>
              <a:rPr lang="fr-FR" sz="1000" b="1" dirty="0"/>
              <a:t> dimanche du temps ordinaire</a:t>
            </a:r>
            <a:br>
              <a:rPr lang="fr-FR" sz="1000" b="1" dirty="0"/>
            </a:br>
            <a:r>
              <a:rPr lang="fr-FR" sz="1000" b="1" dirty="0"/>
              <a:t>3</a:t>
            </a:r>
            <a:r>
              <a:rPr lang="fr-FR" sz="1000" b="1" baseline="30000" dirty="0"/>
              <a:t>ème</a:t>
            </a:r>
            <a:r>
              <a:rPr lang="fr-FR" sz="1000" b="1" dirty="0"/>
              <a:t> dimanche après l’Epiphanie</a:t>
            </a:r>
          </a:p>
          <a:p>
            <a:pPr algn="r"/>
            <a:r>
              <a:rPr lang="fr-FR" sz="1000" b="1" dirty="0"/>
              <a:t>du 22 au 28 janvier 2023</a:t>
            </a:r>
          </a:p>
        </p:txBody>
      </p:sp>
      <p:sp>
        <p:nvSpPr>
          <p:cNvPr id="4" name="ZoneTexte 3">
            <a:extLst>
              <a:ext uri="{FF2B5EF4-FFF2-40B4-BE49-F238E27FC236}">
                <a16:creationId xmlns:a16="http://schemas.microsoft.com/office/drawing/2014/main" id="{8207FD42-C1D2-D24B-B177-CD9DD4D34E43}"/>
              </a:ext>
            </a:extLst>
          </p:cNvPr>
          <p:cNvSpPr txBox="1"/>
          <p:nvPr/>
        </p:nvSpPr>
        <p:spPr>
          <a:xfrm>
            <a:off x="4439867" y="1154500"/>
            <a:ext cx="92366" cy="201044"/>
          </a:xfrm>
          <a:prstGeom prst="rect">
            <a:avLst/>
          </a:prstGeom>
          <a:noFill/>
        </p:spPr>
        <p:txBody>
          <a:bodyPr wrap="square" rtlCol="0">
            <a:spAutoFit/>
          </a:bodyPr>
          <a:lstStyle/>
          <a:p>
            <a:endParaRPr lang="fr-FR" dirty="0"/>
          </a:p>
        </p:txBody>
      </p:sp>
      <p:sp>
        <p:nvSpPr>
          <p:cNvPr id="17" name="ZoneTexte 16">
            <a:extLst>
              <a:ext uri="{FF2B5EF4-FFF2-40B4-BE49-F238E27FC236}">
                <a16:creationId xmlns:a16="http://schemas.microsoft.com/office/drawing/2014/main" id="{CA711CFA-2E20-794D-88D6-C1BB43DCA1E9}"/>
              </a:ext>
            </a:extLst>
          </p:cNvPr>
          <p:cNvSpPr txBox="1"/>
          <p:nvPr/>
        </p:nvSpPr>
        <p:spPr>
          <a:xfrm>
            <a:off x="1921042" y="2257927"/>
            <a:ext cx="184731" cy="369332"/>
          </a:xfrm>
          <a:prstGeom prst="rect">
            <a:avLst/>
          </a:prstGeom>
          <a:noFill/>
        </p:spPr>
        <p:txBody>
          <a:bodyPr wrap="none" rtlCol="0">
            <a:spAutoFit/>
          </a:bodyPr>
          <a:lstStyle/>
          <a:p>
            <a:endParaRPr lang="fr-FR" dirty="0"/>
          </a:p>
        </p:txBody>
      </p:sp>
      <p:sp>
        <p:nvSpPr>
          <p:cNvPr id="9" name="ZoneTexte 8">
            <a:extLst>
              <a:ext uri="{FF2B5EF4-FFF2-40B4-BE49-F238E27FC236}">
                <a16:creationId xmlns:a16="http://schemas.microsoft.com/office/drawing/2014/main" id="{D916E0D4-ABF0-7841-88F2-CAD6335BB273}"/>
              </a:ext>
            </a:extLst>
          </p:cNvPr>
          <p:cNvSpPr txBox="1"/>
          <p:nvPr/>
        </p:nvSpPr>
        <p:spPr>
          <a:xfrm>
            <a:off x="10226842" y="5053263"/>
            <a:ext cx="184731" cy="369332"/>
          </a:xfrm>
          <a:prstGeom prst="rect">
            <a:avLst/>
          </a:prstGeom>
          <a:noFill/>
        </p:spPr>
        <p:txBody>
          <a:bodyPr wrap="none" rtlCol="0">
            <a:spAutoFit/>
          </a:bodyPr>
          <a:lstStyle/>
          <a:p>
            <a:endParaRPr lang="fr-FR"/>
          </a:p>
        </p:txBody>
      </p:sp>
      <p:sp>
        <p:nvSpPr>
          <p:cNvPr id="3" name="ZoneTexte 2">
            <a:extLst>
              <a:ext uri="{FF2B5EF4-FFF2-40B4-BE49-F238E27FC236}">
                <a16:creationId xmlns:a16="http://schemas.microsoft.com/office/drawing/2014/main" id="{3DDCA107-465A-E764-6AB7-94C866D6CC40}"/>
              </a:ext>
            </a:extLst>
          </p:cNvPr>
          <p:cNvSpPr txBox="1"/>
          <p:nvPr/>
        </p:nvSpPr>
        <p:spPr>
          <a:xfrm>
            <a:off x="5397663" y="2502779"/>
            <a:ext cx="4354747" cy="3380413"/>
          </a:xfrm>
          <a:prstGeom prst="rect">
            <a:avLst/>
          </a:prstGeom>
          <a:noFill/>
        </p:spPr>
        <p:txBody>
          <a:bodyPr wrap="square" rtlCol="0">
            <a:spAutoFit/>
          </a:bodyPr>
          <a:lstStyle/>
          <a:p>
            <a:pPr algn="just">
              <a:spcAft>
                <a:spcPts val="600"/>
              </a:spcAft>
            </a:pPr>
            <a:r>
              <a:rPr lang="fr-FR" sz="1100" dirty="0">
                <a:latin typeface="Calibri" panose="020F0502020204030204" pitchFamily="34" charset="0"/>
                <a:ea typeface="Calibri" panose="020F0502020204030204" pitchFamily="34" charset="0"/>
                <a:cs typeface="Times New Roman" panose="02020603050405020304" pitchFamily="18" charset="0"/>
              </a:rPr>
              <a:t>Les questions de bioéthique mettent souvent au premier plan le rappel de la dignité de la personne, un principe fondamental que la foi en Jésus Christ crucifié et ressuscité a toujours défendu, surtout lorsqu'il est négligé quand il s'agit de sujets plus simples et sans défense : Dieu aime chaque être humain de façon unique et profonde.</a:t>
            </a:r>
          </a:p>
          <a:p>
            <a:pPr algn="just">
              <a:spcAft>
                <a:spcPts val="600"/>
              </a:spcAft>
            </a:pPr>
            <a:r>
              <a:rPr lang="fr-FR" sz="1100" dirty="0">
                <a:latin typeface="Calibri" panose="020F0502020204030204" pitchFamily="34" charset="0"/>
                <a:ea typeface="Calibri" panose="020F0502020204030204" pitchFamily="34" charset="0"/>
                <a:cs typeface="Times New Roman" panose="02020603050405020304" pitchFamily="18" charset="0"/>
              </a:rPr>
              <a:t>Comme toute discipline, la bioéthique aussi a besoin d’un rappel capable de garantir une lecture cohérente des questions éthiques, qui, inévitablement, sont soulevées par les conflits d'interprétation possibles. C'est dans cet espace que s'ouvre le rappel normatif à la loi morale naturelle.</a:t>
            </a:r>
          </a:p>
          <a:p>
            <a:pPr algn="just">
              <a:spcAft>
                <a:spcPts val="600"/>
              </a:spcAft>
            </a:pPr>
            <a:r>
              <a:rPr lang="fr-FR" sz="1100" dirty="0">
                <a:latin typeface="Calibri" panose="020F0502020204030204" pitchFamily="34" charset="0"/>
                <a:ea typeface="Calibri" panose="020F0502020204030204" pitchFamily="34" charset="0"/>
                <a:cs typeface="Times New Roman" panose="02020603050405020304" pitchFamily="18" charset="0"/>
              </a:rPr>
              <a:t>La reconnaissance de la dignité humaine, en effet, en tant que droit inaliénable, trouve son premier fondement dans cette loi – qui n'est pas écrite par la main de l'homme, mais est inscrite par le Dieu Créateur dans le cœur de l'homme –, que toutes les législations sont appelées à reconnaître comme inviolable et que toute personne est tenue de respecter et de promouvoir.</a:t>
            </a:r>
          </a:p>
          <a:p>
            <a:pPr algn="just">
              <a:spcAft>
                <a:spcPts val="200"/>
              </a:spcAft>
            </a:pPr>
            <a:endParaRPr lang="fr-FR" sz="1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200"/>
              </a:spcAft>
            </a:pPr>
            <a:r>
              <a:rPr lang="fr-FR" sz="1000" dirty="0">
                <a:latin typeface="Calibri" panose="020F0502020204030204" pitchFamily="34" charset="0"/>
                <a:ea typeface="Calibri" panose="020F0502020204030204" pitchFamily="34" charset="0"/>
                <a:cs typeface="Times New Roman" panose="02020603050405020304" pitchFamily="18" charset="0"/>
              </a:rPr>
              <a:t>	            						            </a:t>
            </a:r>
            <a:r>
              <a:rPr lang="fr-FR" sz="1100" dirty="0">
                <a:latin typeface="Calibri" panose="020F0502020204030204" pitchFamily="34" charset="0"/>
                <a:ea typeface="Calibri" panose="020F0502020204030204" pitchFamily="34" charset="0"/>
                <a:cs typeface="Times New Roman" panose="02020603050405020304" pitchFamily="18" charset="0"/>
              </a:rPr>
              <a:t> Benoît XVI</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DD3F9E40-906A-098A-8E33-7CA19D2ED19F}"/>
              </a:ext>
            </a:extLst>
          </p:cNvPr>
          <p:cNvSpPr txBox="1"/>
          <p:nvPr/>
        </p:nvSpPr>
        <p:spPr>
          <a:xfrm>
            <a:off x="6499312" y="1955586"/>
            <a:ext cx="2633541" cy="276999"/>
          </a:xfrm>
          <a:prstGeom prst="rect">
            <a:avLst/>
          </a:prstGeom>
          <a:noFill/>
        </p:spPr>
        <p:txBody>
          <a:bodyPr wrap="none" rtlCol="0">
            <a:spAutoFit/>
          </a:bodyPr>
          <a:lstStyle/>
          <a:p>
            <a:pPr algn="ctr"/>
            <a:r>
              <a:rPr lang="fr-FR" sz="1200" b="1" dirty="0"/>
              <a:t>      DIEU AIME CHAQUE ÊTRE HUMAIN</a:t>
            </a:r>
            <a:endParaRPr lang="fr-FR" sz="1200" b="1" i="1" dirty="0"/>
          </a:p>
        </p:txBody>
      </p:sp>
      <p:sp>
        <p:nvSpPr>
          <p:cNvPr id="12" name="ZoneTexte 11">
            <a:extLst>
              <a:ext uri="{FF2B5EF4-FFF2-40B4-BE49-F238E27FC236}">
                <a16:creationId xmlns:a16="http://schemas.microsoft.com/office/drawing/2014/main" id="{1788584F-E3F2-DA6A-8395-444DA367EE3E}"/>
              </a:ext>
            </a:extLst>
          </p:cNvPr>
          <p:cNvSpPr txBox="1"/>
          <p:nvPr/>
        </p:nvSpPr>
        <p:spPr>
          <a:xfrm>
            <a:off x="9916510" y="6448097"/>
            <a:ext cx="184731" cy="369332"/>
          </a:xfrm>
          <a:prstGeom prst="rect">
            <a:avLst/>
          </a:prstGeom>
          <a:noFill/>
        </p:spPr>
        <p:txBody>
          <a:bodyPr wrap="none" rtlCol="0">
            <a:spAutoFit/>
          </a:bodyPr>
          <a:lstStyle/>
          <a:p>
            <a:endParaRPr lang="fr-FR"/>
          </a:p>
        </p:txBody>
      </p:sp>
      <p:sp>
        <p:nvSpPr>
          <p:cNvPr id="8" name="ZoneTexte 7">
            <a:extLst>
              <a:ext uri="{FF2B5EF4-FFF2-40B4-BE49-F238E27FC236}">
                <a16:creationId xmlns:a16="http://schemas.microsoft.com/office/drawing/2014/main" id="{B7ECD78E-370F-D36A-4514-FD9571844CE2}"/>
              </a:ext>
            </a:extLst>
          </p:cNvPr>
          <p:cNvSpPr txBox="1"/>
          <p:nvPr/>
        </p:nvSpPr>
        <p:spPr>
          <a:xfrm>
            <a:off x="164670" y="196468"/>
            <a:ext cx="4592120" cy="64786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600"/>
              </a:spcAf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ANNÉE JUBILAIRE SAINTE THÉRÈSE DE L’ENFANT JÉSUS</a:t>
            </a:r>
          </a:p>
          <a:p>
            <a:pPr algn="ctr">
              <a:spcAft>
                <a:spcPts val="300"/>
              </a:spcAf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Du 7 janvier 2023 au 8 janvier 2024, </a:t>
            </a:r>
            <a:br>
              <a:rPr lang="fr-FR" sz="1000" b="1" dirty="0">
                <a:effectLst/>
                <a:latin typeface="Calibri" panose="020F0502020204030204" pitchFamily="34" charset="0"/>
                <a:ea typeface="Times New Roman" panose="02020603050405020304" pitchFamily="18" charset="0"/>
                <a:cs typeface="Calibri" panose="020F0502020204030204" pitchFamily="34" charset="0"/>
              </a:rPr>
            </a:br>
            <a:r>
              <a:rPr lang="fr-FR" sz="1000" b="1" dirty="0">
                <a:effectLst/>
                <a:latin typeface="Calibri" panose="020F0502020204030204" pitchFamily="34" charset="0"/>
                <a:ea typeface="Times New Roman" panose="02020603050405020304" pitchFamily="18" charset="0"/>
                <a:cs typeface="Calibri" panose="020F0502020204030204" pitchFamily="34" charset="0"/>
              </a:rPr>
              <a:t>une année jubilaire pour célébrer le 150e anniversaire de la naissance de Thérèse</a:t>
            </a:r>
            <a:br>
              <a:rPr lang="fr-FR" sz="1000" b="1" dirty="0">
                <a:effectLst/>
                <a:latin typeface="Calibri" panose="020F0502020204030204" pitchFamily="34" charset="0"/>
                <a:ea typeface="Times New Roman" panose="02020603050405020304" pitchFamily="18" charset="0"/>
                <a:cs typeface="Calibri" panose="020F0502020204030204" pitchFamily="34" charset="0"/>
              </a:rPr>
            </a:br>
            <a:r>
              <a:rPr lang="fr-FR" sz="1000" b="1" dirty="0">
                <a:effectLst/>
                <a:latin typeface="Calibri" panose="020F0502020204030204" pitchFamily="34" charset="0"/>
                <a:ea typeface="Times New Roman" panose="02020603050405020304" pitchFamily="18" charset="0"/>
                <a:cs typeface="Calibri" panose="020F0502020204030204" pitchFamily="34" charset="0"/>
              </a:rPr>
              <a:t> et le 100e anniversaire de sa béatification.</a:t>
            </a:r>
          </a:p>
          <a:p>
            <a:pPr algn="just">
              <a:spcAft>
                <a:spcPts val="300"/>
              </a:spcAft>
            </a:pPr>
            <a:r>
              <a:rPr lang="fr-FR" sz="1000" dirty="0">
                <a:effectLst/>
                <a:latin typeface="Calibri" panose="020F0502020204030204" pitchFamily="34" charset="0"/>
                <a:ea typeface="Times New Roman" panose="02020603050405020304" pitchFamily="18" charset="0"/>
                <a:cs typeface="Calibri" panose="020F0502020204030204" pitchFamily="34" charset="0"/>
              </a:rPr>
              <a:t>Le 2 janvier 1873 naissait Thérèse Martin à Alençon, en Normandie. Cinquante années plus tard, le pape Pie XI annonce la béatification de Sœur Thérèse, qui sera canonisée en 1975 puis proclamée Docteur de l’Église à Rome par le pape Jean-Paul II en 1997 (le plus jeune Docteur de l’Église et la seule femme Docteur en France). Toute sa vie, Thérèse a dû affronter bien des obstacles, naître et renaître pour tenir debout, espérer contre toute espérance… Elle est aujourd’hui pour nous un phare, un guide, une voie qui nous mène vers le Ciel. </a:t>
            </a:r>
          </a:p>
          <a:p>
            <a:pPr algn="just">
              <a:spcAft>
                <a:spcPts val="300"/>
              </a:spcAft>
            </a:pPr>
            <a:r>
              <a:rPr lang="fr-FR" sz="1000" dirty="0">
                <a:effectLst/>
                <a:latin typeface="Calibri" panose="020F0502020204030204" pitchFamily="34" charset="0"/>
                <a:ea typeface="Times New Roman" panose="02020603050405020304" pitchFamily="18" charset="0"/>
                <a:cs typeface="Calibri" panose="020F0502020204030204" pitchFamily="34" charset="0"/>
              </a:rPr>
              <a:t>Son enseignement et son expérience spirituelle la rendent étonnamment proche des hommes et des femmes de notre monde, de tous âges et de toutes conditions, en quête de sens, en quête de Dieu, en quête d’un infini beaucoup plus grand qu’eux-mêmes. En vingt-quatre ans d’existence, dans l’audacieuse liberté qui l’anime, Thérèse de Lisieux, de l’intérieur, a tout compris de ce qui fait la dignité de la personne humaine, appelée à la vie, à toujours naître et renaître. </a:t>
            </a:r>
          </a:p>
          <a:p>
            <a:pPr algn="just">
              <a:spcAft>
                <a:spcPts val="300"/>
              </a:spcAft>
            </a:pPr>
            <a:r>
              <a:rPr lang="fr-FR" sz="1000" dirty="0">
                <a:effectLst/>
                <a:latin typeface="Calibri" panose="020F0502020204030204" pitchFamily="34" charset="0"/>
                <a:ea typeface="Times New Roman" panose="02020603050405020304" pitchFamily="18" charset="0"/>
                <a:cs typeface="Calibri" panose="020F0502020204030204" pitchFamily="34" charset="0"/>
              </a:rPr>
              <a:t>Aujourd’hui encore, la proximité spirituelle de Thérèse permet à tant de personnes disséminées sur les cinq continents de bénéficier de cette même invitation à emprunter ce chemin de liberté intérieure qui est tout simplement la voie d’enfance spirituelle que sainte Thérèse a découverte et dont elle partage l’expérience auprès de celles et de ceux de nos contemporains qui reçoivent son message et se laissent toucher. La voie de Thérèse contribue à la paix intérieure et personnelle de l’esprit. Elle édifie la personne humaine et développe un esprit de paix. </a:t>
            </a:r>
          </a:p>
          <a:p>
            <a:pPr algn="just">
              <a:spcAft>
                <a:spcPts val="1000"/>
              </a:spcAft>
            </a:pPr>
            <a:r>
              <a:rPr lang="fr-FR" sz="1000" dirty="0">
                <a:effectLst/>
                <a:latin typeface="Calibri" panose="020F0502020204030204" pitchFamily="34" charset="0"/>
                <a:ea typeface="Times New Roman" panose="02020603050405020304" pitchFamily="18" charset="0"/>
                <a:cs typeface="Calibri" panose="020F0502020204030204" pitchFamily="34" charset="0"/>
              </a:rPr>
              <a:t>Le 11 novembre 2021, la Conférence Générale des États membres de l’UNESCO a validé l’inscription du 150e anniversaire de la naissance de Thérèse de Lisieux sur la liste des anniversaires auxquels l’UNESCO sera associée pour les années 2022/2023, à l’occasion bien-sûr, du 150e anniversaire de la naissance de Thérèse à Alençon. Jeune femme française connue dans le monde entier, femme de culture, d’éducation et de science, Thérèse de Lisieux, par sa personnalité, son œuvre scrute les profondeurs du cœur humain et ouvre des chemins de réponse possible aux hommes et aux femmes de ce monde en quête de sens, à la recherche de la paix personnelle et universelle. La reconnaissance par l’UNESCO de Thérèse de Lisieux sur proposition de la France ouvre des perspectives nouvelles à la diffusion de son message de vie, de paix et d’amour jusque vers « les îles les plus reculées » comme Thérèse de Lisieux l’exprime elle-même. (Critères retenus par l’UNESCO : la paix, la culture, l’éducation, la figure de la femme dans les Religions.) Thérèse appelle à la conversion du cœur par ce qu’elle a vécu elle-même. Elle nous invite à entrer sur ce chemin d’abandon, à partager son expérience, à emprunter « sa voie faite de confiance et d’amour ». 						              (Diocèse Bayeux-Lisieux)</a:t>
            </a:r>
          </a:p>
        </p:txBody>
      </p:sp>
      <p:cxnSp>
        <p:nvCxnSpPr>
          <p:cNvPr id="13" name="Connecteur droit 12">
            <a:extLst>
              <a:ext uri="{FF2B5EF4-FFF2-40B4-BE49-F238E27FC236}">
                <a16:creationId xmlns:a16="http://schemas.microsoft.com/office/drawing/2014/main" id="{69895784-09B5-0F33-D7EE-DEE9E0DECBBA}"/>
              </a:ext>
            </a:extLst>
          </p:cNvPr>
          <p:cNvCxnSpPr>
            <a:cxnSpLocks/>
          </p:cNvCxnSpPr>
          <p:nvPr/>
        </p:nvCxnSpPr>
        <p:spPr>
          <a:xfrm>
            <a:off x="7083380" y="1310349"/>
            <a:ext cx="2404176" cy="0"/>
          </a:xfrm>
          <a:prstGeom prst="line">
            <a:avLst/>
          </a:prstGeom>
          <a:ln w="3175"/>
        </p:spPr>
        <p:style>
          <a:lnRef idx="1">
            <a:schemeClr val="dk1"/>
          </a:lnRef>
          <a:fillRef idx="0">
            <a:schemeClr val="dk1"/>
          </a:fillRef>
          <a:effectRef idx="0">
            <a:schemeClr val="dk1"/>
          </a:effectRef>
          <a:fontRef idx="minor">
            <a:schemeClr val="tx1"/>
          </a:fontRef>
        </p:style>
      </p:cxnSp>
      <p:sp>
        <p:nvSpPr>
          <p:cNvPr id="6" name="ZoneTexte 5">
            <a:extLst>
              <a:ext uri="{FF2B5EF4-FFF2-40B4-BE49-F238E27FC236}">
                <a16:creationId xmlns:a16="http://schemas.microsoft.com/office/drawing/2014/main" id="{D0F14F34-3EBA-2895-75CF-9E43CA931430}"/>
              </a:ext>
            </a:extLst>
          </p:cNvPr>
          <p:cNvSpPr txBox="1"/>
          <p:nvPr/>
        </p:nvSpPr>
        <p:spPr>
          <a:xfrm>
            <a:off x="5149211" y="5994345"/>
            <a:ext cx="4451673" cy="738664"/>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000" dirty="0"/>
              <a:t> </a:t>
            </a:r>
            <a:r>
              <a:rPr lang="fr-FR" sz="800" dirty="0"/>
              <a:t>Ouverture de la Chapelle du lundi au samedi de 10h à 19h</a:t>
            </a:r>
          </a:p>
          <a:p>
            <a:pPr algn="ctr"/>
            <a:r>
              <a:rPr lang="fr-FR" sz="800" dirty="0"/>
              <a:t>        Chapelle Notre-Dame du Lys | 7, rue Blomet 75015 PARIS - http://notredamedulys.fr</a:t>
            </a:r>
          </a:p>
          <a:p>
            <a:pPr algn="ctr"/>
            <a:r>
              <a:rPr lang="fr-FR" sz="800" dirty="0"/>
              <a:t>Abbé François Scheffer : </a:t>
            </a:r>
            <a:r>
              <a:rPr lang="fr-FR" sz="800" dirty="0">
                <a:hlinkClick r:id="rId4"/>
              </a:rPr>
              <a:t>recteur.ndl@gmail.com</a:t>
            </a:r>
            <a:r>
              <a:rPr lang="fr-FR" sz="800" dirty="0"/>
              <a:t> </a:t>
            </a:r>
          </a:p>
          <a:p>
            <a:pPr algn="ctr"/>
            <a:r>
              <a:rPr lang="fr-FR" sz="800" dirty="0"/>
              <a:t>        Accueil 01 45 67 81 81 | Secrétariat 01 45 67 91 73 </a:t>
            </a:r>
            <a:r>
              <a:rPr lang="fr-FR" sz="800" dirty="0">
                <a:hlinkClick r:id="rId5"/>
              </a:rPr>
              <a:t>secretariat.ndl@gmail.com</a:t>
            </a:r>
            <a:endParaRPr lang="fr-FR" sz="800" dirty="0"/>
          </a:p>
          <a:p>
            <a:pPr algn="ctr"/>
            <a:r>
              <a:rPr lang="fr-FR" sz="800" dirty="0"/>
              <a:t>Patronage 01 45 67 07 11 | </a:t>
            </a:r>
            <a:r>
              <a:rPr lang="fr-FR" sz="800" dirty="0">
                <a:hlinkClick r:id="rId6"/>
              </a:rPr>
              <a:t>nddulys@gmail.com</a:t>
            </a:r>
            <a:endParaRPr lang="fr-FR" sz="800" dirty="0"/>
          </a:p>
        </p:txBody>
      </p:sp>
      <p:cxnSp>
        <p:nvCxnSpPr>
          <p:cNvPr id="16" name="Connecteur droit 15">
            <a:extLst>
              <a:ext uri="{FF2B5EF4-FFF2-40B4-BE49-F238E27FC236}">
                <a16:creationId xmlns:a16="http://schemas.microsoft.com/office/drawing/2014/main" id="{CD4EFC6C-0007-B464-BD44-05CEF416C46A}"/>
              </a:ext>
            </a:extLst>
          </p:cNvPr>
          <p:cNvCxnSpPr>
            <a:cxnSpLocks/>
          </p:cNvCxnSpPr>
          <p:nvPr/>
        </p:nvCxnSpPr>
        <p:spPr>
          <a:xfrm>
            <a:off x="5426207" y="5994345"/>
            <a:ext cx="4061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06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343111-4717-CCA3-8C58-7A8CCBA46737}"/>
              </a:ext>
            </a:extLst>
          </p:cNvPr>
          <p:cNvSpPr txBox="1"/>
          <p:nvPr/>
        </p:nvSpPr>
        <p:spPr>
          <a:xfrm>
            <a:off x="5170063" y="5364677"/>
            <a:ext cx="4463842"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000" b="1" dirty="0">
                <a:latin typeface="Calibri" panose="020F0502020204030204" pitchFamily="34" charset="0"/>
                <a:cs typeface="Calibri" panose="020F0502020204030204" pitchFamily="34" charset="0"/>
              </a:rPr>
              <a:t>        </a:t>
            </a:r>
            <a:r>
              <a:rPr lang="fr-FR" sz="1200" b="1" dirty="0">
                <a:latin typeface="Calibri" panose="020F0502020204030204" pitchFamily="34" charset="0"/>
                <a:cs typeface="Calibri" panose="020F0502020204030204" pitchFamily="34" charset="0"/>
              </a:rPr>
              <a:t>HORAIRES A NOTRE-DAME DU LYS </a:t>
            </a:r>
            <a:endParaRPr lang="fr-FR" sz="1200" dirty="0">
              <a:latin typeface="Calibri" panose="020F0502020204030204" pitchFamily="34" charset="0"/>
              <a:cs typeface="Calibri" panose="020F0502020204030204" pitchFamily="34" charset="0"/>
            </a:endParaRPr>
          </a:p>
          <a:p>
            <a:pPr algn="just"/>
            <a:r>
              <a:rPr lang="fr-FR" sz="1000" i="1" dirty="0">
                <a:latin typeface="Calibri" panose="020F0502020204030204" pitchFamily="34" charset="0"/>
                <a:cs typeface="Calibri" panose="020F0502020204030204" pitchFamily="34" charset="0"/>
              </a:rPr>
              <a:t>MESSES DOMINICALES </a:t>
            </a:r>
            <a:r>
              <a:rPr lang="fr-FR" sz="1000" dirty="0">
                <a:latin typeface="Calibri" panose="020F0502020204030204" pitchFamily="34" charset="0"/>
                <a:cs typeface="Calibri" panose="020F0502020204030204" pitchFamily="34" charset="0"/>
              </a:rPr>
              <a:t>: 10h (Missel Paul VI) - 11h15 (Missel Jean XXIII). </a:t>
            </a:r>
            <a:r>
              <a:rPr lang="fr-FR" sz="1000" i="1" dirty="0">
                <a:latin typeface="Calibri" panose="020F0502020204030204" pitchFamily="34" charset="0"/>
                <a:cs typeface="Calibri" panose="020F0502020204030204" pitchFamily="34" charset="0"/>
              </a:rPr>
              <a:t>MESSES EN SEMAINE </a:t>
            </a:r>
            <a:r>
              <a:rPr lang="fr-FR" sz="1000" dirty="0">
                <a:latin typeface="Calibri" panose="020F0502020204030204" pitchFamily="34" charset="0"/>
                <a:cs typeface="Calibri" panose="020F0502020204030204" pitchFamily="34" charset="0"/>
              </a:rPr>
              <a:t>: Mardi-Jeudi-Vendredi 18h30 - Mercredi 12h - Samedi 11h15. </a:t>
            </a:r>
            <a:r>
              <a:rPr lang="fr-FR" sz="1000" i="1" dirty="0">
                <a:latin typeface="Calibri" panose="020F0502020204030204" pitchFamily="34" charset="0"/>
                <a:cs typeface="Calibri" panose="020F0502020204030204" pitchFamily="34" charset="0"/>
              </a:rPr>
              <a:t>CONFESSIONS</a:t>
            </a:r>
            <a:r>
              <a:rPr lang="fr-FR" sz="1000" dirty="0">
                <a:latin typeface="Calibri" panose="020F0502020204030204" pitchFamily="34" charset="0"/>
                <a:cs typeface="Calibri" panose="020F0502020204030204" pitchFamily="34" charset="0"/>
              </a:rPr>
              <a:t> : Mardi 17h30 à 18h15 et sur rendez-vous : </a:t>
            </a:r>
            <a:r>
              <a:rPr lang="fr-FR" sz="1000" dirty="0" err="1">
                <a:latin typeface="Calibri" panose="020F0502020204030204" pitchFamily="34" charset="0"/>
                <a:cs typeface="Calibri" panose="020F0502020204030204" pitchFamily="34" charset="0"/>
              </a:rPr>
              <a:t>recteur.ndl@gmail.com</a:t>
            </a:r>
            <a:r>
              <a:rPr lang="fr-FR" sz="1000" dirty="0">
                <a:latin typeface="Calibri" panose="020F0502020204030204" pitchFamily="34" charset="0"/>
                <a:cs typeface="Calibri" panose="020F0502020204030204" pitchFamily="34" charset="0"/>
              </a:rPr>
              <a:t>.  </a:t>
            </a:r>
            <a:r>
              <a:rPr lang="fr-FR" sz="1000" i="1" dirty="0">
                <a:latin typeface="Calibri" panose="020F0502020204030204" pitchFamily="34" charset="0"/>
                <a:cs typeface="Calibri" panose="020F0502020204030204" pitchFamily="34" charset="0"/>
              </a:rPr>
              <a:t>ADORATION</a:t>
            </a:r>
            <a:r>
              <a:rPr lang="fr-FR" sz="1000" dirty="0">
                <a:latin typeface="Calibri" panose="020F0502020204030204" pitchFamily="34" charset="0"/>
                <a:cs typeface="Calibri" panose="020F0502020204030204" pitchFamily="34" charset="0"/>
              </a:rPr>
              <a:t> : Mercredi 19h à 19h30. Premier samedi du mois 17h30 à 18h30. </a:t>
            </a:r>
            <a:r>
              <a:rPr lang="fr-FR" sz="1000" i="1" dirty="0">
                <a:latin typeface="Calibri" panose="020F0502020204030204" pitchFamily="34" charset="0"/>
                <a:cs typeface="Calibri" panose="020F0502020204030204" pitchFamily="34" charset="0"/>
              </a:rPr>
              <a:t>CHAPELET</a:t>
            </a:r>
            <a:r>
              <a:rPr lang="fr-FR" sz="1000" dirty="0">
                <a:latin typeface="Calibri" panose="020F0502020204030204" pitchFamily="34" charset="0"/>
                <a:cs typeface="Calibri" panose="020F0502020204030204" pitchFamily="34" charset="0"/>
              </a:rPr>
              <a:t> : Du lundi au dimanche 17h30 (Dimanche et lundi chapelet à l’oratoire)</a:t>
            </a:r>
          </a:p>
          <a:p>
            <a:pPr algn="just"/>
            <a:r>
              <a:rPr lang="fr-FR" sz="1000" i="1" dirty="0">
                <a:latin typeface="Calibri" panose="020F0502020204030204" pitchFamily="34" charset="0"/>
                <a:cs typeface="Calibri" panose="020F0502020204030204" pitchFamily="34" charset="0"/>
              </a:rPr>
              <a:t>ROSAIRE </a:t>
            </a:r>
            <a:r>
              <a:rPr lang="fr-FR" sz="1000" dirty="0">
                <a:latin typeface="Calibri" panose="020F0502020204030204" pitchFamily="34" charset="0"/>
                <a:cs typeface="Calibri" panose="020F0502020204030204" pitchFamily="34" charset="0"/>
              </a:rPr>
              <a:t>: Premier  samedi du mois 16h à 17h30.</a:t>
            </a:r>
          </a:p>
        </p:txBody>
      </p:sp>
      <p:sp>
        <p:nvSpPr>
          <p:cNvPr id="13" name="ZoneTexte 12">
            <a:extLst>
              <a:ext uri="{FF2B5EF4-FFF2-40B4-BE49-F238E27FC236}">
                <a16:creationId xmlns:a16="http://schemas.microsoft.com/office/drawing/2014/main" id="{484D9275-F3E4-CF15-A130-7AA30254F7FE}"/>
              </a:ext>
            </a:extLst>
          </p:cNvPr>
          <p:cNvSpPr txBox="1"/>
          <p:nvPr/>
        </p:nvSpPr>
        <p:spPr>
          <a:xfrm>
            <a:off x="5030909" y="351555"/>
            <a:ext cx="4451673" cy="2349579"/>
          </a:xfrm>
          <a:prstGeom prst="roundRect">
            <a:avLst/>
          </a:prstGeom>
          <a:noFill/>
        </p:spPr>
        <p:txBody>
          <a:bodyPr wrap="square" rtlCol="0">
            <a:spAutoFit/>
          </a:bodyPr>
          <a:lstStyle/>
          <a:p>
            <a:r>
              <a:rPr lang="fr-FR" sz="1100" b="1" dirty="0">
                <a:cs typeface="Calibri" panose="020F0502020204030204" pitchFamily="34" charset="0"/>
              </a:rPr>
              <a:t>DIMANCHE 22 JANVIER</a:t>
            </a:r>
          </a:p>
          <a:p>
            <a:r>
              <a:rPr lang="fr-FR" sz="1100" dirty="0">
                <a:cs typeface="Calibri" panose="020F0502020204030204" pitchFamily="34" charset="0"/>
              </a:rPr>
              <a:t>Quête </a:t>
            </a:r>
            <a:r>
              <a:rPr lang="fr-FR" sz="1100" dirty="0" err="1">
                <a:cs typeface="Calibri" panose="020F0502020204030204" pitchFamily="34" charset="0"/>
              </a:rPr>
              <a:t>impérée</a:t>
            </a:r>
            <a:r>
              <a:rPr lang="fr-FR" sz="1100" dirty="0">
                <a:cs typeface="Calibri" panose="020F0502020204030204" pitchFamily="34" charset="0"/>
              </a:rPr>
              <a:t> pour les Séminaires.</a:t>
            </a:r>
          </a:p>
          <a:p>
            <a:r>
              <a:rPr lang="fr-FR" sz="1100" dirty="0">
                <a:cs typeface="Calibri" panose="020F0502020204030204" pitchFamily="34" charset="0"/>
              </a:rPr>
              <a:t>Cette année, nous rendons grâce pour les jeunes qui se préparent à devenir prêtres dans nos 8 diocèses d’Ile-de-France.</a:t>
            </a:r>
          </a:p>
          <a:p>
            <a:r>
              <a:rPr lang="fr-FR" sz="1100" dirty="0">
                <a:cs typeface="Calibri" panose="020F0502020204030204" pitchFamily="34" charset="0"/>
              </a:rPr>
              <a:t>Leur formation représente un budget important : 33 000€ par séminariste ou jeune en année de fondation spirituelle et par an</a:t>
            </a:r>
            <a:r>
              <a:rPr lang="fr-FR" sz="1100">
                <a:cs typeface="Calibri" panose="020F0502020204030204" pitchFamily="34" charset="0"/>
              </a:rPr>
              <a:t>. </a:t>
            </a:r>
            <a:br>
              <a:rPr lang="fr-FR" sz="1100">
                <a:cs typeface="Calibri" panose="020F0502020204030204" pitchFamily="34" charset="0"/>
              </a:rPr>
            </a:br>
            <a:r>
              <a:rPr lang="fr-FR" sz="1100">
                <a:cs typeface="Calibri" panose="020F0502020204030204" pitchFamily="34" charset="0"/>
              </a:rPr>
              <a:t>Ce </a:t>
            </a:r>
            <a:r>
              <a:rPr lang="fr-FR" sz="1100" dirty="0">
                <a:cs typeface="Calibri" panose="020F0502020204030204" pitchFamily="34" charset="0"/>
              </a:rPr>
              <a:t>budget recouvre l’hébergement et la nourriture, les frais d’études, la protection sociale, les pèlerinages… La prise en charge financière de leur formation est intégralement assumée par la générosité des fidèles pour leur permettre de rester libres.</a:t>
            </a:r>
          </a:p>
          <a:p>
            <a:r>
              <a:rPr lang="fr-FR" sz="1100" dirty="0">
                <a:cs typeface="Calibri" panose="020F0502020204030204" pitchFamily="34" charset="0"/>
              </a:rPr>
              <a:t>Vos futurs prêtres ont besoin de votre générosité. </a:t>
            </a:r>
          </a:p>
          <a:p>
            <a:r>
              <a:rPr lang="fr-FR" sz="1100" dirty="0">
                <a:cs typeface="Calibri" panose="020F0502020204030204" pitchFamily="34" charset="0"/>
              </a:rPr>
              <a:t>Merci de votre prière et de votre soutien !</a:t>
            </a:r>
          </a:p>
        </p:txBody>
      </p:sp>
      <p:sp>
        <p:nvSpPr>
          <p:cNvPr id="10" name="ZoneTexte 9">
            <a:extLst>
              <a:ext uri="{FF2B5EF4-FFF2-40B4-BE49-F238E27FC236}">
                <a16:creationId xmlns:a16="http://schemas.microsoft.com/office/drawing/2014/main" id="{934EA932-889D-F209-0C8D-623EF19D09C2}"/>
              </a:ext>
            </a:extLst>
          </p:cNvPr>
          <p:cNvSpPr txBox="1"/>
          <p:nvPr/>
        </p:nvSpPr>
        <p:spPr>
          <a:xfrm>
            <a:off x="211739" y="457488"/>
            <a:ext cx="4451673" cy="144142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600"/>
              </a:spcAft>
            </a:pPr>
            <a:r>
              <a:rPr lang="fr-FR" sz="1100" b="1" dirty="0">
                <a:cs typeface="Calibri" panose="020F0502020204030204" pitchFamily="34" charset="0"/>
              </a:rPr>
              <a:t>MARCHE POUR LA VIE</a:t>
            </a:r>
          </a:p>
          <a:p>
            <a:pPr algn="ctr"/>
            <a:r>
              <a:rPr lang="fr-FR" sz="1100" i="1" dirty="0">
                <a:cs typeface="Calibri" panose="020F0502020204030204" pitchFamily="34" charset="0"/>
              </a:rPr>
              <a:t>La Marche pour la Vie </a:t>
            </a:r>
            <a:r>
              <a:rPr lang="fr-FR" sz="1100" dirty="0">
                <a:cs typeface="Calibri" panose="020F0502020204030204" pitchFamily="34" charset="0"/>
              </a:rPr>
              <a:t>vous donne rendez-vous</a:t>
            </a:r>
            <a:br>
              <a:rPr lang="fr-FR" sz="1100" dirty="0">
                <a:cs typeface="Calibri" panose="020F0502020204030204" pitchFamily="34" charset="0"/>
              </a:rPr>
            </a:br>
            <a:r>
              <a:rPr lang="fr-FR" sz="1100" dirty="0">
                <a:cs typeface="Calibri" panose="020F0502020204030204" pitchFamily="34" charset="0"/>
              </a:rPr>
              <a:t> pour sa grande manifestation annuelle</a:t>
            </a:r>
          </a:p>
          <a:p>
            <a:pPr algn="ctr">
              <a:spcAft>
                <a:spcPts val="600"/>
              </a:spcAft>
            </a:pPr>
            <a:r>
              <a:rPr lang="fr-FR" sz="1100" b="1" dirty="0">
                <a:cs typeface="Calibri" panose="020F0502020204030204" pitchFamily="34" charset="0"/>
              </a:rPr>
              <a:t>dimanche 22 janvier à 14h à Montparnasse.</a:t>
            </a:r>
          </a:p>
          <a:p>
            <a:pPr algn="ctr">
              <a:spcAft>
                <a:spcPts val="200"/>
              </a:spcAft>
            </a:pPr>
            <a:r>
              <a:rPr lang="fr-FR" sz="1100" dirty="0">
                <a:cs typeface="Calibri" panose="020F0502020204030204" pitchFamily="34" charset="0"/>
              </a:rPr>
              <a:t>Mobilisons-nous pour défendre la dignité et le respect de la vie,</a:t>
            </a:r>
            <a:br>
              <a:rPr lang="fr-FR" sz="1100" dirty="0">
                <a:cs typeface="Calibri" panose="020F0502020204030204" pitchFamily="34" charset="0"/>
              </a:rPr>
            </a:br>
            <a:r>
              <a:rPr lang="fr-FR" sz="1100" dirty="0">
                <a:cs typeface="Calibri" panose="020F0502020204030204" pitchFamily="34" charset="0"/>
              </a:rPr>
              <a:t> de son commencement à la mort naturelle.</a:t>
            </a:r>
          </a:p>
          <a:p>
            <a:pPr algn="ctr">
              <a:spcAft>
                <a:spcPts val="600"/>
              </a:spcAft>
            </a:pPr>
            <a:r>
              <a:rPr lang="fr-FR" sz="1000" i="1" dirty="0">
                <a:cs typeface="Calibri" panose="020F0502020204030204" pitchFamily="34" charset="0"/>
              </a:rPr>
              <a:t>Des tracts sont disponibles sur les présentoirs.</a:t>
            </a:r>
          </a:p>
        </p:txBody>
      </p:sp>
      <p:pic>
        <p:nvPicPr>
          <p:cNvPr id="1026" name="Picture 2" descr="Marche pour la vie Logo">
            <a:extLst>
              <a:ext uri="{FF2B5EF4-FFF2-40B4-BE49-F238E27FC236}">
                <a16:creationId xmlns:a16="http://schemas.microsoft.com/office/drawing/2014/main" id="{B75A7E84-BC04-194E-5722-81939F0935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2008" y="504360"/>
            <a:ext cx="675249" cy="358401"/>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a:extLst>
              <a:ext uri="{FF2B5EF4-FFF2-40B4-BE49-F238E27FC236}">
                <a16:creationId xmlns:a16="http://schemas.microsoft.com/office/drawing/2014/main" id="{8FE58536-D5FE-558C-A7A2-C8E14CFEEB12}"/>
              </a:ext>
            </a:extLst>
          </p:cNvPr>
          <p:cNvSpPr txBox="1"/>
          <p:nvPr/>
        </p:nvSpPr>
        <p:spPr>
          <a:xfrm>
            <a:off x="5170063" y="2592628"/>
            <a:ext cx="4954436" cy="664284"/>
          </a:xfrm>
          <a:prstGeom prst="rect">
            <a:avLst/>
          </a:prstGeom>
          <a:noFill/>
        </p:spPr>
        <p:txBody>
          <a:bodyPr wrap="square">
            <a:spAutoFit/>
          </a:bodyPr>
          <a:lstStyle/>
          <a:p>
            <a:r>
              <a:rPr lang="fr-FR" sz="1100" b="1" dirty="0"/>
              <a:t>MERCREDI 25 JANVIER, </a:t>
            </a:r>
            <a:r>
              <a:rPr lang="fr-FR" sz="1100" i="1" dirty="0"/>
              <a:t>fête de la Conversion de saint Paul</a:t>
            </a:r>
          </a:p>
          <a:p>
            <a:pPr>
              <a:spcAft>
                <a:spcPts val="500"/>
              </a:spcAft>
            </a:pPr>
            <a:r>
              <a:rPr lang="fr-FR" sz="1100" dirty="0"/>
              <a:t>Clôture de la semaine de prière pour l’unité des chrétiens.</a:t>
            </a:r>
          </a:p>
          <a:p>
            <a:pPr>
              <a:spcAft>
                <a:spcPts val="500"/>
              </a:spcAft>
            </a:pPr>
            <a:r>
              <a:rPr lang="fr-FR" sz="1100" dirty="0"/>
              <a:t>Messe à 12h avec les enfants du catéchisme.</a:t>
            </a:r>
          </a:p>
        </p:txBody>
      </p:sp>
      <p:sp>
        <p:nvSpPr>
          <p:cNvPr id="15" name="ZoneTexte 14">
            <a:extLst>
              <a:ext uri="{FF2B5EF4-FFF2-40B4-BE49-F238E27FC236}">
                <a16:creationId xmlns:a16="http://schemas.microsoft.com/office/drawing/2014/main" id="{6500A8A6-9AD7-CB97-4C28-365F7EC09C8E}"/>
              </a:ext>
            </a:extLst>
          </p:cNvPr>
          <p:cNvSpPr txBox="1"/>
          <p:nvPr/>
        </p:nvSpPr>
        <p:spPr>
          <a:xfrm>
            <a:off x="199570" y="4224609"/>
            <a:ext cx="4451673" cy="1287532"/>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600"/>
              </a:spcAft>
            </a:pPr>
            <a:r>
              <a:rPr lang="fr-FR" sz="1100" b="1" dirty="0">
                <a:cs typeface="Calibri" panose="020F0502020204030204" pitchFamily="34" charset="0"/>
              </a:rPr>
              <a:t>RENCONTRE DES JEUNES CONFIRMÉS</a:t>
            </a:r>
          </a:p>
          <a:p>
            <a:pPr algn="ctr">
              <a:spcAft>
                <a:spcPts val="300"/>
              </a:spcAft>
            </a:pPr>
            <a:r>
              <a:rPr lang="fr-FR" sz="1100" b="0" i="0" dirty="0">
                <a:solidFill>
                  <a:srgbClr val="000000"/>
                </a:solidFill>
                <a:effectLst/>
              </a:rPr>
              <a:t>Mgr Philippe </a:t>
            </a:r>
            <a:r>
              <a:rPr lang="fr-FR" sz="1100" b="0" i="0" dirty="0" err="1">
                <a:solidFill>
                  <a:srgbClr val="000000"/>
                </a:solidFill>
                <a:effectLst/>
              </a:rPr>
              <a:t>Marsset</a:t>
            </a:r>
            <a:r>
              <a:rPr lang="fr-FR" sz="1100" b="0" i="0" dirty="0">
                <a:solidFill>
                  <a:srgbClr val="000000"/>
                </a:solidFill>
                <a:effectLst/>
              </a:rPr>
              <a:t>, évêque auxiliaire, invite tous </a:t>
            </a:r>
            <a:r>
              <a:rPr lang="fr-FR" sz="1100" i="0" dirty="0">
                <a:solidFill>
                  <a:srgbClr val="000000"/>
                </a:solidFill>
                <a:effectLst/>
              </a:rPr>
              <a:t>les collégiens</a:t>
            </a:r>
            <a:br>
              <a:rPr lang="fr-FR" sz="1100" i="0" dirty="0">
                <a:solidFill>
                  <a:srgbClr val="000000"/>
                </a:solidFill>
                <a:effectLst/>
              </a:rPr>
            </a:br>
            <a:r>
              <a:rPr lang="fr-FR" sz="1100" i="0" dirty="0">
                <a:solidFill>
                  <a:srgbClr val="000000"/>
                </a:solidFill>
                <a:effectLst/>
              </a:rPr>
              <a:t> </a:t>
            </a:r>
            <a:r>
              <a:rPr lang="fr-FR" sz="1100" b="0" i="0" dirty="0">
                <a:solidFill>
                  <a:srgbClr val="000000"/>
                </a:solidFill>
                <a:effectLst/>
              </a:rPr>
              <a:t>qui ont été confirmés l'année dernière</a:t>
            </a:r>
            <a:r>
              <a:rPr lang="fr-FR" sz="1100" b="1" i="0" dirty="0">
                <a:solidFill>
                  <a:srgbClr val="000000"/>
                </a:solidFill>
                <a:effectLst/>
              </a:rPr>
              <a:t> </a:t>
            </a:r>
            <a:endParaRPr lang="fr-FR" sz="1100" dirty="0">
              <a:solidFill>
                <a:srgbClr val="000000"/>
              </a:solidFill>
            </a:endParaRPr>
          </a:p>
          <a:p>
            <a:pPr algn="ctr">
              <a:spcAft>
                <a:spcPts val="200"/>
              </a:spcAft>
            </a:pPr>
            <a:r>
              <a:rPr lang="fr-FR" sz="1100" b="0" i="0" dirty="0">
                <a:solidFill>
                  <a:srgbClr val="000000"/>
                </a:solidFill>
                <a:effectLst/>
              </a:rPr>
              <a:t> </a:t>
            </a:r>
            <a:r>
              <a:rPr lang="fr-FR" sz="1100" b="1" i="0" dirty="0">
                <a:solidFill>
                  <a:srgbClr val="000000"/>
                </a:solidFill>
                <a:effectLst/>
              </a:rPr>
              <a:t>samedi 28 janvier à 16h30 à </a:t>
            </a:r>
            <a:r>
              <a:rPr lang="fr-FR" sz="1100" dirty="0">
                <a:solidFill>
                  <a:srgbClr val="000000"/>
                </a:solidFill>
              </a:rPr>
              <a:t>l’église S</a:t>
            </a:r>
            <a:r>
              <a:rPr lang="fr-FR" sz="1100" b="0" i="0" dirty="0">
                <a:solidFill>
                  <a:srgbClr val="000000"/>
                </a:solidFill>
                <a:effectLst/>
              </a:rPr>
              <a:t>aint-Honoré d’Eylau.</a:t>
            </a:r>
          </a:p>
          <a:p>
            <a:pPr algn="ctr">
              <a:spcAft>
                <a:spcPts val="300"/>
              </a:spcAft>
            </a:pPr>
            <a:r>
              <a:rPr lang="fr-FR" sz="1100" b="0" i="0" dirty="0">
                <a:solidFill>
                  <a:srgbClr val="000000"/>
                </a:solidFill>
                <a:effectLst/>
              </a:rPr>
              <a:t> Au programme : goûter, témoignages, prière, enseignement et messe.</a:t>
            </a:r>
          </a:p>
          <a:p>
            <a:pPr algn="ctr">
              <a:spcAft>
                <a:spcPts val="300"/>
              </a:spcAft>
            </a:pPr>
            <a:r>
              <a:rPr lang="fr-FR" sz="1100" b="1" dirty="0">
                <a:solidFill>
                  <a:srgbClr val="000000"/>
                </a:solidFill>
              </a:rPr>
              <a:t>Inscriptions :</a:t>
            </a:r>
            <a:r>
              <a:rPr lang="fr-FR" sz="1100" dirty="0">
                <a:solidFill>
                  <a:srgbClr val="000000"/>
                </a:solidFill>
              </a:rPr>
              <a:t> cateparis.com / rassemblements.</a:t>
            </a:r>
            <a:endParaRPr lang="fr-FR" sz="1100" b="1" dirty="0">
              <a:cs typeface="Calibri" panose="020F0502020204030204" pitchFamily="34" charset="0"/>
            </a:endParaRPr>
          </a:p>
        </p:txBody>
      </p:sp>
      <p:sp>
        <p:nvSpPr>
          <p:cNvPr id="4" name="ZoneTexte 3">
            <a:extLst>
              <a:ext uri="{FF2B5EF4-FFF2-40B4-BE49-F238E27FC236}">
                <a16:creationId xmlns:a16="http://schemas.microsoft.com/office/drawing/2014/main" id="{80FDE2C5-F4EF-497D-DA75-926D99B5BD5B}"/>
              </a:ext>
            </a:extLst>
          </p:cNvPr>
          <p:cNvSpPr txBox="1"/>
          <p:nvPr/>
        </p:nvSpPr>
        <p:spPr>
          <a:xfrm>
            <a:off x="5205043" y="3429000"/>
            <a:ext cx="4451673" cy="2431435"/>
          </a:xfrm>
          <a:prstGeom prst="rect">
            <a:avLst/>
          </a:prstGeom>
          <a:noFill/>
        </p:spPr>
        <p:txBody>
          <a:bodyPr wrap="square">
            <a:spAutoFit/>
          </a:bodyPr>
          <a:lstStyle/>
          <a:p>
            <a:pPr algn="ctr">
              <a:spcAft>
                <a:spcPts val="600"/>
              </a:spcAft>
            </a:pPr>
            <a:r>
              <a:rPr lang="fr-FR" sz="1100" b="1" dirty="0"/>
              <a:t>EXPOSITION SAINTE THÉRÈSE DE L’ENFANT-JÉSUS</a:t>
            </a:r>
          </a:p>
          <a:p>
            <a:pPr algn="ctr">
              <a:spcAft>
                <a:spcPts val="600"/>
              </a:spcAft>
            </a:pPr>
            <a:r>
              <a:rPr lang="fr-FR" sz="1100" b="1" dirty="0"/>
              <a:t>« Thérèse, femme, intellectuelle, chercheuse de sens »</a:t>
            </a:r>
            <a:br>
              <a:rPr lang="fr-FR" sz="1100" b="1" dirty="0"/>
            </a:br>
            <a:r>
              <a:rPr lang="fr-FR" sz="1100" b="1" dirty="0"/>
              <a:t>Du 18 janvier au 8 avril 2023</a:t>
            </a:r>
            <a:br>
              <a:rPr lang="fr-FR" sz="1100" b="1" dirty="0"/>
            </a:br>
            <a:r>
              <a:rPr lang="fr-FR" sz="1100" dirty="0"/>
              <a:t>aux Missions étrangères de Paris : 128 rue du Bac – Paris 7</a:t>
            </a:r>
          </a:p>
          <a:p>
            <a:pPr algn="ctr">
              <a:spcAft>
                <a:spcPts val="600"/>
              </a:spcAft>
            </a:pPr>
            <a:r>
              <a:rPr lang="fr-FR" sz="1100" dirty="0"/>
              <a:t>Cette exposition propose un double regard sur la vie de sainte Thérèse de Lisieux : la première partie reprend son message pour les siens, </a:t>
            </a:r>
            <a:br>
              <a:rPr lang="fr-FR" sz="1100" dirty="0"/>
            </a:br>
            <a:r>
              <a:rPr lang="fr-FR" sz="1100" dirty="0"/>
              <a:t>ses contemporains et toute l’humanité. La seconde met en avant, grâce à une sélection de documents issus des collections de l’IRFA et des archives du Carmel de Lisieux, les liens entre Thérèse, la mission et les MEP. </a:t>
            </a:r>
          </a:p>
          <a:p>
            <a:pPr algn="ctr">
              <a:spcAft>
                <a:spcPts val="600"/>
              </a:spcAft>
            </a:pPr>
            <a:endParaRPr lang="fr-FR" sz="1100" dirty="0"/>
          </a:p>
          <a:p>
            <a:pPr algn="ctr"/>
            <a:endParaRPr lang="fr-FR" sz="1100" dirty="0"/>
          </a:p>
          <a:p>
            <a:endParaRPr lang="fr-FR" sz="1100" dirty="0"/>
          </a:p>
        </p:txBody>
      </p:sp>
      <p:sp>
        <p:nvSpPr>
          <p:cNvPr id="5" name="Rectangle 4">
            <a:extLst>
              <a:ext uri="{FF2B5EF4-FFF2-40B4-BE49-F238E27FC236}">
                <a16:creationId xmlns:a16="http://schemas.microsoft.com/office/drawing/2014/main" id="{174FA397-8C36-6DFB-3FEF-1F6CD52DA71D}"/>
              </a:ext>
            </a:extLst>
          </p:cNvPr>
          <p:cNvSpPr/>
          <p:nvPr/>
        </p:nvSpPr>
        <p:spPr>
          <a:xfrm>
            <a:off x="5170063" y="3352800"/>
            <a:ext cx="4463842" cy="1870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832468F2-D251-B384-EA8E-E237B44DA2B1}"/>
              </a:ext>
            </a:extLst>
          </p:cNvPr>
          <p:cNvSpPr txBox="1"/>
          <p:nvPr/>
        </p:nvSpPr>
        <p:spPr>
          <a:xfrm>
            <a:off x="211737" y="2154497"/>
            <a:ext cx="4451673" cy="1769715"/>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600"/>
              </a:spcAft>
            </a:pPr>
            <a:r>
              <a:rPr lang="fr-FR" sz="1100" b="1" dirty="0">
                <a:cs typeface="Calibri" panose="020F0502020204030204" pitchFamily="34" charset="0"/>
              </a:rPr>
              <a:t>LA NUIT DES TÉMOINS</a:t>
            </a:r>
          </a:p>
          <a:p>
            <a:pPr algn="ctr">
              <a:spcAft>
                <a:spcPts val="600"/>
              </a:spcAft>
            </a:pPr>
            <a:r>
              <a:rPr lang="fr-FR" sz="1100" b="1" dirty="0">
                <a:cs typeface="Calibri" panose="020F0502020204030204" pitchFamily="34" charset="0"/>
              </a:rPr>
              <a:t>vendredi 27 janvier 2023 à partir de 18h à St-Sulpice</a:t>
            </a:r>
          </a:p>
          <a:p>
            <a:pPr algn="ctr">
              <a:spcAft>
                <a:spcPts val="600"/>
              </a:spcAft>
            </a:pPr>
            <a:r>
              <a:rPr lang="fr-FR" sz="1100" dirty="0">
                <a:cs typeface="Calibri" panose="020F0502020204030204" pitchFamily="34" charset="0"/>
              </a:rPr>
              <a:t> l’Aide à l’Eglise en Détresse (AED) organise la 14</a:t>
            </a:r>
            <a:r>
              <a:rPr lang="fr-FR" sz="1100" baseline="30000" dirty="0">
                <a:cs typeface="Calibri" panose="020F0502020204030204" pitchFamily="34" charset="0"/>
              </a:rPr>
              <a:t>ème</a:t>
            </a:r>
            <a:r>
              <a:rPr lang="fr-FR" sz="1100" dirty="0">
                <a:cs typeface="Calibri" panose="020F0502020204030204" pitchFamily="34" charset="0"/>
              </a:rPr>
              <a:t> édition de</a:t>
            </a:r>
            <a:br>
              <a:rPr lang="fr-FR" sz="1100" dirty="0">
                <a:cs typeface="Calibri" panose="020F0502020204030204" pitchFamily="34" charset="0"/>
              </a:rPr>
            </a:br>
            <a:r>
              <a:rPr lang="fr-FR" sz="1100" dirty="0">
                <a:cs typeface="Calibri" panose="020F0502020204030204" pitchFamily="34" charset="0"/>
              </a:rPr>
              <a:t> la Nuit des Témoins,</a:t>
            </a:r>
            <a:br>
              <a:rPr lang="fr-FR" sz="1100" dirty="0">
                <a:cs typeface="Calibri" panose="020F0502020204030204" pitchFamily="34" charset="0"/>
              </a:rPr>
            </a:br>
            <a:r>
              <a:rPr lang="fr-FR" sz="1100" dirty="0">
                <a:cs typeface="Calibri" panose="020F0502020204030204" pitchFamily="34" charset="0"/>
              </a:rPr>
              <a:t> une veillée de témoignages et de prière pour honorer les martyrs d’aujourd’hui, ces prêtres ou religieuses tués au cours de l’année</a:t>
            </a:r>
            <a:br>
              <a:rPr lang="fr-FR" sz="1100" dirty="0">
                <a:cs typeface="Calibri" panose="020F0502020204030204" pitchFamily="34" charset="0"/>
              </a:rPr>
            </a:br>
            <a:r>
              <a:rPr lang="fr-FR" sz="1100" dirty="0">
                <a:cs typeface="Calibri" panose="020F0502020204030204" pitchFamily="34" charset="0"/>
              </a:rPr>
              <a:t> par fidélité au Christ.</a:t>
            </a:r>
            <a:br>
              <a:rPr lang="fr-FR" sz="1100" dirty="0">
                <a:cs typeface="Calibri" panose="020F0502020204030204" pitchFamily="34" charset="0"/>
              </a:rPr>
            </a:br>
            <a:r>
              <a:rPr lang="fr-FR" sz="1100" dirty="0">
                <a:cs typeface="Calibri" panose="020F0502020204030204" pitchFamily="34" charset="0"/>
              </a:rPr>
              <a:t>Messe à 18h, veillée de 20h à 22h.</a:t>
            </a:r>
            <a:br>
              <a:rPr lang="fr-FR" sz="1100" dirty="0">
                <a:cs typeface="Calibri" panose="020F0502020204030204" pitchFamily="34" charset="0"/>
              </a:rPr>
            </a:br>
            <a:r>
              <a:rPr lang="fr-FR" sz="1100" dirty="0">
                <a:cs typeface="Calibri" panose="020F0502020204030204" pitchFamily="34" charset="0"/>
              </a:rPr>
              <a:t>Renseignements et contact : </a:t>
            </a:r>
            <a:r>
              <a:rPr lang="fr-FR" sz="1100" dirty="0">
                <a:cs typeface="Calibri" panose="020F0502020204030204" pitchFamily="34" charset="0"/>
                <a:hlinkClick r:id="rId4"/>
              </a:rPr>
              <a:t>www.aed-france.org</a:t>
            </a:r>
            <a:endParaRPr lang="fr-FR" sz="1100" dirty="0">
              <a:cs typeface="Calibri" panose="020F0502020204030204" pitchFamily="34" charset="0"/>
            </a:endParaRPr>
          </a:p>
        </p:txBody>
      </p:sp>
      <p:sp>
        <p:nvSpPr>
          <p:cNvPr id="3" name="ZoneTexte 2">
            <a:extLst>
              <a:ext uri="{FF2B5EF4-FFF2-40B4-BE49-F238E27FC236}">
                <a16:creationId xmlns:a16="http://schemas.microsoft.com/office/drawing/2014/main" id="{B78CF86A-BAE5-4EFE-85D3-3CA1704A8650}"/>
              </a:ext>
            </a:extLst>
          </p:cNvPr>
          <p:cNvSpPr txBox="1"/>
          <p:nvPr/>
        </p:nvSpPr>
        <p:spPr>
          <a:xfrm>
            <a:off x="211739" y="5785683"/>
            <a:ext cx="4451673" cy="754053"/>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fr-FR" sz="1100" b="1" dirty="0">
                <a:cs typeface="Calibri" panose="020F0502020204030204" pitchFamily="34" charset="0"/>
              </a:rPr>
              <a:t>SOIRÉE CRÊPES ET SPECTACLE DES JEUNES DU PATRONAGE</a:t>
            </a:r>
          </a:p>
          <a:p>
            <a:pPr algn="ctr">
              <a:spcAft>
                <a:spcPts val="600"/>
              </a:spcAft>
            </a:pPr>
            <a:r>
              <a:rPr lang="fr-FR" sz="1100" b="1" dirty="0">
                <a:cs typeface="Calibri" panose="020F0502020204030204" pitchFamily="34" charset="0"/>
              </a:rPr>
              <a:t>samedi 4 février</a:t>
            </a:r>
          </a:p>
          <a:p>
            <a:pPr algn="ctr">
              <a:spcAft>
                <a:spcPts val="600"/>
              </a:spcAft>
            </a:pPr>
            <a:endParaRPr lang="fr-FR" sz="1100" b="1" dirty="0">
              <a:cs typeface="Calibri" panose="020F0502020204030204" pitchFamily="34" charset="0"/>
            </a:endParaRPr>
          </a:p>
        </p:txBody>
      </p:sp>
      <p:pic>
        <p:nvPicPr>
          <p:cNvPr id="14" name="Image 13">
            <a:extLst>
              <a:ext uri="{FF2B5EF4-FFF2-40B4-BE49-F238E27FC236}">
                <a16:creationId xmlns:a16="http://schemas.microsoft.com/office/drawing/2014/main" id="{51C04797-1DF4-CF35-D9CA-F639DD184520}"/>
              </a:ext>
            </a:extLst>
          </p:cNvPr>
          <p:cNvPicPr>
            <a:picLocks noChangeAspect="1"/>
          </p:cNvPicPr>
          <p:nvPr/>
        </p:nvPicPr>
        <p:blipFill rotWithShape="1">
          <a:blip r:embed="rId5"/>
          <a:srcRect l="11974" t="9599" r="10654"/>
          <a:stretch/>
        </p:blipFill>
        <p:spPr>
          <a:xfrm>
            <a:off x="8652421" y="2035937"/>
            <a:ext cx="830161" cy="556691"/>
          </a:xfrm>
          <a:prstGeom prst="rect">
            <a:avLst/>
          </a:prstGeom>
        </p:spPr>
      </p:pic>
      <p:pic>
        <p:nvPicPr>
          <p:cNvPr id="17" name="Image 16">
            <a:extLst>
              <a:ext uri="{FF2B5EF4-FFF2-40B4-BE49-F238E27FC236}">
                <a16:creationId xmlns:a16="http://schemas.microsoft.com/office/drawing/2014/main" id="{ABEBB5A1-FF58-968E-1D08-F33B610CBD85}"/>
              </a:ext>
            </a:extLst>
          </p:cNvPr>
          <p:cNvPicPr>
            <a:picLocks noChangeAspect="1"/>
          </p:cNvPicPr>
          <p:nvPr/>
        </p:nvPicPr>
        <p:blipFill rotWithShape="1">
          <a:blip r:embed="rId6"/>
          <a:srcRect l="5903" t="9206" r="7668" b="8913"/>
          <a:stretch/>
        </p:blipFill>
        <p:spPr>
          <a:xfrm>
            <a:off x="3910417" y="3582426"/>
            <a:ext cx="670880" cy="282208"/>
          </a:xfrm>
          <a:prstGeom prst="rect">
            <a:avLst/>
          </a:prstGeom>
        </p:spPr>
      </p:pic>
      <p:pic>
        <p:nvPicPr>
          <p:cNvPr id="19" name="Image 18">
            <a:extLst>
              <a:ext uri="{FF2B5EF4-FFF2-40B4-BE49-F238E27FC236}">
                <a16:creationId xmlns:a16="http://schemas.microsoft.com/office/drawing/2014/main" id="{65BC577D-D682-DAA8-9D16-A28B279D1823}"/>
              </a:ext>
            </a:extLst>
          </p:cNvPr>
          <p:cNvPicPr>
            <a:picLocks noChangeAspect="1"/>
          </p:cNvPicPr>
          <p:nvPr/>
        </p:nvPicPr>
        <p:blipFill rotWithShape="1">
          <a:blip r:embed="rId7"/>
          <a:srcRect t="17113" b="20478"/>
          <a:stretch/>
        </p:blipFill>
        <p:spPr>
          <a:xfrm>
            <a:off x="272095" y="6072554"/>
            <a:ext cx="529893" cy="467182"/>
          </a:xfrm>
          <a:prstGeom prst="rect">
            <a:avLst/>
          </a:prstGeom>
        </p:spPr>
      </p:pic>
    </p:spTree>
    <p:extLst>
      <p:ext uri="{BB962C8B-B14F-4D97-AF65-F5344CB8AC3E}">
        <p14:creationId xmlns:p14="http://schemas.microsoft.com/office/powerpoint/2010/main" val="3915867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22732</TotalTime>
  <Words>1435</Words>
  <Application>Microsoft Office PowerPoint</Application>
  <PresentationFormat>Format A4 (210 x 297 mm)</PresentationFormat>
  <Paragraphs>63</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Garamond</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Secretariat</cp:lastModifiedBy>
  <cp:revision>1112</cp:revision>
  <cp:lastPrinted>2023-01-20T15:16:11Z</cp:lastPrinted>
  <dcterms:created xsi:type="dcterms:W3CDTF">2021-09-08T18:39:39Z</dcterms:created>
  <dcterms:modified xsi:type="dcterms:W3CDTF">2023-01-20T15:16:20Z</dcterms:modified>
</cp:coreProperties>
</file>