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8" r:id="rId2"/>
    <p:sldId id="260" r:id="rId3"/>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98"/>
    <p:restoredTop sz="91259" autoAdjust="0"/>
  </p:normalViewPr>
  <p:slideViewPr>
    <p:cSldViewPr snapToGrid="0" snapToObjects="1">
      <p:cViewPr>
        <p:scale>
          <a:sx n="160" d="100"/>
          <a:sy n="160" d="100"/>
        </p:scale>
        <p:origin x="114"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6" y="0"/>
            <a:ext cx="2945659" cy="498056"/>
          </a:xfrm>
          <a:prstGeom prst="rect">
            <a:avLst/>
          </a:prstGeom>
        </p:spPr>
        <p:txBody>
          <a:bodyPr vert="horz" lIns="91386" tIns="45690" rIns="91386" bIns="45690" rtlCol="0"/>
          <a:lstStyle>
            <a:lvl1pPr algn="l">
              <a:defRPr sz="1200"/>
            </a:lvl1pPr>
          </a:lstStyle>
          <a:p>
            <a:endParaRPr lang="fr-FR"/>
          </a:p>
        </p:txBody>
      </p:sp>
      <p:sp>
        <p:nvSpPr>
          <p:cNvPr id="3" name="Espace réservé de la date 2"/>
          <p:cNvSpPr>
            <a:spLocks noGrp="1"/>
          </p:cNvSpPr>
          <p:nvPr>
            <p:ph type="dt" idx="1"/>
          </p:nvPr>
        </p:nvSpPr>
        <p:spPr>
          <a:xfrm>
            <a:off x="3850449" y="0"/>
            <a:ext cx="2945659" cy="498056"/>
          </a:xfrm>
          <a:prstGeom prst="rect">
            <a:avLst/>
          </a:prstGeom>
        </p:spPr>
        <p:txBody>
          <a:bodyPr vert="horz" lIns="91386" tIns="45690" rIns="91386" bIns="45690" rtlCol="0"/>
          <a:lstStyle>
            <a:lvl1pPr algn="r">
              <a:defRPr sz="1200"/>
            </a:lvl1pPr>
          </a:lstStyle>
          <a:p>
            <a:fld id="{28F450B4-51CE-974F-B2B7-36668CC62980}" type="datetimeFigureOut">
              <a:rPr lang="fr-FR" smtClean="0"/>
              <a:t>03/02/2023</a:t>
            </a:fld>
            <a:endParaRPr lang="fr-FR"/>
          </a:p>
        </p:txBody>
      </p:sp>
      <p:sp>
        <p:nvSpPr>
          <p:cNvPr id="4" name="Espace réservé de l'image des diapositives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386" tIns="45690" rIns="91386" bIns="4569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386" tIns="45690" rIns="91386" bIns="4569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6" y="9428584"/>
            <a:ext cx="2945659" cy="498055"/>
          </a:xfrm>
          <a:prstGeom prst="rect">
            <a:avLst/>
          </a:prstGeom>
        </p:spPr>
        <p:txBody>
          <a:bodyPr vert="horz" lIns="91386" tIns="45690" rIns="91386" bIns="4569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9" y="9428584"/>
            <a:ext cx="2945659" cy="498055"/>
          </a:xfrm>
          <a:prstGeom prst="rect">
            <a:avLst/>
          </a:prstGeom>
        </p:spPr>
        <p:txBody>
          <a:bodyPr vert="horz" lIns="91386" tIns="45690" rIns="91386" bIns="45690" rtlCol="0" anchor="b"/>
          <a:lstStyle>
            <a:lvl1pPr algn="r">
              <a:defRPr sz="1200"/>
            </a:lvl1pPr>
          </a:lstStyle>
          <a:p>
            <a:fld id="{C3E1C0E0-FA4B-AC47-9A4E-0CB8323AE0DD}" type="slidenum">
              <a:rPr lang="fr-FR" smtClean="0"/>
              <a:t>‹N°›</a:t>
            </a:fld>
            <a:endParaRPr lang="fr-FR"/>
          </a:p>
        </p:txBody>
      </p:sp>
    </p:spTree>
    <p:extLst>
      <p:ext uri="{BB962C8B-B14F-4D97-AF65-F5344CB8AC3E}">
        <p14:creationId xmlns:p14="http://schemas.microsoft.com/office/powerpoint/2010/main" val="2229700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3E1C0E0-FA4B-AC47-9A4E-0CB8323AE0DD}" type="slidenum">
              <a:rPr lang="fr-FR" smtClean="0"/>
              <a:t>1</a:t>
            </a:fld>
            <a:endParaRPr lang="fr-FR"/>
          </a:p>
        </p:txBody>
      </p:sp>
    </p:spTree>
    <p:extLst>
      <p:ext uri="{BB962C8B-B14F-4D97-AF65-F5344CB8AC3E}">
        <p14:creationId xmlns:p14="http://schemas.microsoft.com/office/powerpoint/2010/main" val="156331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3E1C0E0-FA4B-AC47-9A4E-0CB8323AE0DD}" type="slidenum">
              <a:rPr lang="fr-FR" smtClean="0"/>
              <a:t>2</a:t>
            </a:fld>
            <a:endParaRPr lang="fr-FR"/>
          </a:p>
        </p:txBody>
      </p:sp>
    </p:spTree>
    <p:extLst>
      <p:ext uri="{BB962C8B-B14F-4D97-AF65-F5344CB8AC3E}">
        <p14:creationId xmlns:p14="http://schemas.microsoft.com/office/powerpoint/2010/main" val="1644208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8C7D41-7A51-C24C-B93A-E1B310A24A8C}" type="datetimeFigureOut">
              <a:rPr lang="fr-FR" smtClean="0"/>
              <a:t>03/02/2023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265222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8C7D41-7A51-C24C-B93A-E1B310A24A8C}" type="datetimeFigureOut">
              <a:rPr lang="fr-FR" smtClean="0"/>
              <a:t>03/02/2023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3257201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8C7D41-7A51-C24C-B93A-E1B310A24A8C}" type="datetimeFigureOut">
              <a:rPr lang="fr-FR" smtClean="0"/>
              <a:t>03/02/2023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380198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8C7D41-7A51-C24C-B93A-E1B310A24A8C}" type="datetimeFigureOut">
              <a:rPr lang="fr-FR" smtClean="0"/>
              <a:t>03/02/2023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91425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8C7D41-7A51-C24C-B93A-E1B310A24A8C}" type="datetimeFigureOut">
              <a:rPr lang="fr-FR" smtClean="0"/>
              <a:t>03/02/2023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1693213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8C7D41-7A51-C24C-B93A-E1B310A24A8C}" type="datetimeFigureOut">
              <a:rPr lang="fr-FR" smtClean="0"/>
              <a:t>03/02/2023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719665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2329" y="2505075"/>
            <a:ext cx="4190702"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14913" y="2505075"/>
            <a:ext cx="4211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8C7D41-7A51-C24C-B93A-E1B310A24A8C}" type="datetimeFigureOut">
              <a:rPr lang="fr-FR" smtClean="0"/>
              <a:t>03/02/2023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4283088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8C7D41-7A51-C24C-B93A-E1B310A24A8C}" type="datetimeFigureOut">
              <a:rPr lang="fr-FR" smtClean="0"/>
              <a:t>03/02/2023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2190724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C7D41-7A51-C24C-B93A-E1B310A24A8C}" type="datetimeFigureOut">
              <a:rPr lang="fr-FR" smtClean="0"/>
              <a:t>03/02/2023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581122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8C7D41-7A51-C24C-B93A-E1B310A24A8C}" type="datetimeFigureOut">
              <a:rPr lang="fr-FR" smtClean="0"/>
              <a:t>03/02/2023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2302552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8C7D41-7A51-C24C-B93A-E1B310A24A8C}" type="datetimeFigureOut">
              <a:rPr lang="fr-FR" smtClean="0"/>
              <a:t>03/02/2023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D622C4-4150-FF47-BEF0-587477F67A88}" type="slidenum">
              <a:rPr lang="fr-FR" smtClean="0"/>
              <a:t>‹N°›</a:t>
            </a:fld>
            <a:endParaRPr lang="fr-FR"/>
          </a:p>
        </p:txBody>
      </p:sp>
    </p:spTree>
    <p:extLst>
      <p:ext uri="{BB962C8B-B14F-4D97-AF65-F5344CB8AC3E}">
        <p14:creationId xmlns:p14="http://schemas.microsoft.com/office/powerpoint/2010/main" val="49438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C7D41-7A51-C24C-B93A-E1B310A24A8C}" type="datetimeFigureOut">
              <a:rPr lang="fr-FR" smtClean="0"/>
              <a:t>03/02/2023</a:t>
            </a:fld>
            <a:endParaRPr lang="fr-F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D622C4-4150-FF47-BEF0-587477F67A88}" type="slidenum">
              <a:rPr lang="fr-FR" smtClean="0"/>
              <a:t>‹N°›</a:t>
            </a:fld>
            <a:endParaRPr lang="fr-FR"/>
          </a:p>
        </p:txBody>
      </p:sp>
    </p:spTree>
    <p:extLst>
      <p:ext uri="{BB962C8B-B14F-4D97-AF65-F5344CB8AC3E}">
        <p14:creationId xmlns:p14="http://schemas.microsoft.com/office/powerpoint/2010/main" val="36675327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nddulys@gmail.com" TargetMode="External"/><Relationship Id="rId5" Type="http://schemas.openxmlformats.org/officeDocument/2006/relationships/hyperlink" Target="mailto:secretariat.ndl@gmail.com" TargetMode="External"/><Relationship Id="rId4" Type="http://schemas.openxmlformats.org/officeDocument/2006/relationships/hyperlink" Target="mailto:recteur.ndl@gmail.com"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recteur.ndl@gmail.com" TargetMode="External"/><Relationship Id="rId7" Type="http://schemas.openxmlformats.org/officeDocument/2006/relationships/hyperlink" Target="mailto:secr&#233;tariat.ndl@gmai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vu.fr/POgI" TargetMode="External"/><Relationship Id="rId10" Type="http://schemas.openxmlformats.org/officeDocument/2006/relationships/image" Target="../media/image5.jpg"/><Relationship Id="rId4" Type="http://schemas.openxmlformats.org/officeDocument/2006/relationships/hyperlink" Target="http://www.marche-de-st-joseph.fr/" TargetMode="External"/><Relationship Id="rId9"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descr="Une image contenant texte, sombre&#10;&#10;Description générée automatiquement">
            <a:extLst>
              <a:ext uri="{FF2B5EF4-FFF2-40B4-BE49-F238E27FC236}">
                <a16:creationId xmlns:a16="http://schemas.microsoft.com/office/drawing/2014/main" id="{CCA86BDE-DB19-4546-84BB-7719301A310B}"/>
              </a:ext>
            </a:extLst>
          </p:cNvPr>
          <p:cNvPicPr>
            <a:picLocks noChangeAspect="1"/>
          </p:cNvPicPr>
          <p:nvPr/>
        </p:nvPicPr>
        <p:blipFill>
          <a:blip r:embed="rId3"/>
          <a:stretch>
            <a:fillRect/>
          </a:stretch>
        </p:blipFill>
        <p:spPr>
          <a:xfrm>
            <a:off x="5426207" y="219817"/>
            <a:ext cx="655797" cy="1765984"/>
          </a:xfrm>
          <a:prstGeom prst="rect">
            <a:avLst/>
          </a:prstGeom>
        </p:spPr>
      </p:pic>
      <p:sp>
        <p:nvSpPr>
          <p:cNvPr id="2" name="ZoneTexte 1">
            <a:extLst>
              <a:ext uri="{FF2B5EF4-FFF2-40B4-BE49-F238E27FC236}">
                <a16:creationId xmlns:a16="http://schemas.microsoft.com/office/drawing/2014/main" id="{FA9DC746-665A-9040-9DE1-5108A55DB838}"/>
              </a:ext>
            </a:extLst>
          </p:cNvPr>
          <p:cNvSpPr txBox="1"/>
          <p:nvPr/>
        </p:nvSpPr>
        <p:spPr>
          <a:xfrm>
            <a:off x="6954695" y="316176"/>
            <a:ext cx="2614113" cy="677108"/>
          </a:xfrm>
          <a:prstGeom prst="rect">
            <a:avLst/>
          </a:prstGeom>
          <a:noFill/>
        </p:spPr>
        <p:txBody>
          <a:bodyPr wrap="none" rtlCol="0">
            <a:spAutoFit/>
          </a:bodyPr>
          <a:lstStyle/>
          <a:p>
            <a:pPr algn="ctr"/>
            <a:r>
              <a:rPr lang="fr-FR" sz="2200" dirty="0"/>
              <a:t>NOTRE-DAME DU LYS</a:t>
            </a:r>
          </a:p>
          <a:p>
            <a:pPr algn="ctr"/>
            <a:r>
              <a:rPr lang="fr-FR" sz="1600" dirty="0"/>
              <a:t>CHAPELLE &amp; PATRONAGE</a:t>
            </a:r>
          </a:p>
        </p:txBody>
      </p:sp>
      <p:sp>
        <p:nvSpPr>
          <p:cNvPr id="10" name="ZoneTexte 9">
            <a:extLst>
              <a:ext uri="{FF2B5EF4-FFF2-40B4-BE49-F238E27FC236}">
                <a16:creationId xmlns:a16="http://schemas.microsoft.com/office/drawing/2014/main" id="{C355E8EE-D4C1-F847-9DFF-38615CC6A91E}"/>
              </a:ext>
            </a:extLst>
          </p:cNvPr>
          <p:cNvSpPr txBox="1"/>
          <p:nvPr/>
        </p:nvSpPr>
        <p:spPr>
          <a:xfrm>
            <a:off x="6082004" y="853988"/>
            <a:ext cx="686376" cy="1200329"/>
          </a:xfrm>
          <a:prstGeom prst="rect">
            <a:avLst/>
          </a:prstGeom>
          <a:noFill/>
        </p:spPr>
        <p:txBody>
          <a:bodyPr wrap="square" rtlCol="0">
            <a:spAutoFit/>
            <a:scene3d>
              <a:camera prst="orthographicFront">
                <a:rot lat="300000" lon="0" rev="0"/>
              </a:camera>
              <a:lightRig rig="threePt" dir="t"/>
            </a:scene3d>
          </a:bodyPr>
          <a:lstStyle/>
          <a:p>
            <a:pPr algn="just"/>
            <a:r>
              <a:rPr lang="fr-FR" sz="800" i="1" dirty="0">
                <a:latin typeface="Garamond" panose="02020404030301010803" pitchFamily="18" charset="0"/>
              </a:rPr>
              <a:t>Comme </a:t>
            </a:r>
          </a:p>
          <a:p>
            <a:pPr algn="just"/>
            <a:r>
              <a:rPr lang="fr-FR" sz="800" i="1" dirty="0">
                <a:latin typeface="Garamond" panose="02020404030301010803" pitchFamily="18" charset="0"/>
              </a:rPr>
              <a:t>un lys </a:t>
            </a:r>
          </a:p>
          <a:p>
            <a:pPr algn="just"/>
            <a:r>
              <a:rPr lang="fr-FR" sz="800" i="1" dirty="0">
                <a:latin typeface="Garamond" panose="02020404030301010803" pitchFamily="18" charset="0"/>
              </a:rPr>
              <a:t>au milieu</a:t>
            </a:r>
          </a:p>
          <a:p>
            <a:pPr algn="just"/>
            <a:r>
              <a:rPr lang="fr-FR" sz="800" i="1" dirty="0">
                <a:latin typeface="Garamond" panose="02020404030301010803" pitchFamily="18" charset="0"/>
              </a:rPr>
              <a:t>des épines, </a:t>
            </a:r>
          </a:p>
          <a:p>
            <a:pPr algn="just"/>
            <a:r>
              <a:rPr lang="fr-FR" sz="800" i="1" dirty="0">
                <a:latin typeface="Garamond" panose="02020404030301010803" pitchFamily="18" charset="0"/>
              </a:rPr>
              <a:t>telle est </a:t>
            </a:r>
          </a:p>
          <a:p>
            <a:pPr algn="just"/>
            <a:r>
              <a:rPr lang="fr-FR" sz="800" i="1" dirty="0">
                <a:latin typeface="Garamond" panose="02020404030301010803" pitchFamily="18" charset="0"/>
              </a:rPr>
              <a:t>ma bien-aimée </a:t>
            </a:r>
          </a:p>
          <a:p>
            <a:pPr algn="just"/>
            <a:r>
              <a:rPr lang="fr-FR" sz="800" i="1" dirty="0">
                <a:latin typeface="Garamond" panose="02020404030301010803" pitchFamily="18" charset="0"/>
              </a:rPr>
              <a:t>parmi les </a:t>
            </a:r>
          </a:p>
          <a:p>
            <a:pPr algn="just"/>
            <a:r>
              <a:rPr lang="fr-FR" sz="800" i="1" dirty="0">
                <a:latin typeface="Garamond" panose="02020404030301010803" pitchFamily="18" charset="0"/>
              </a:rPr>
              <a:t>jeunes filles.</a:t>
            </a:r>
          </a:p>
          <a:p>
            <a:pPr algn="just"/>
            <a:r>
              <a:rPr lang="fr-FR" sz="800" i="1" dirty="0">
                <a:latin typeface="Garamond" panose="02020404030301010803" pitchFamily="18" charset="0"/>
              </a:rPr>
              <a:t>Ct 2,2</a:t>
            </a:r>
          </a:p>
        </p:txBody>
      </p:sp>
      <p:sp>
        <p:nvSpPr>
          <p:cNvPr id="15" name="ZoneTexte 14">
            <a:extLst>
              <a:ext uri="{FF2B5EF4-FFF2-40B4-BE49-F238E27FC236}">
                <a16:creationId xmlns:a16="http://schemas.microsoft.com/office/drawing/2014/main" id="{2C1A0AC4-C8DB-CB48-A3C5-4244718E8C96}"/>
              </a:ext>
            </a:extLst>
          </p:cNvPr>
          <p:cNvSpPr txBox="1"/>
          <p:nvPr/>
        </p:nvSpPr>
        <p:spPr>
          <a:xfrm>
            <a:off x="6391433" y="1037843"/>
            <a:ext cx="3177375" cy="553998"/>
          </a:xfrm>
          <a:prstGeom prst="rect">
            <a:avLst/>
          </a:prstGeom>
          <a:noFill/>
        </p:spPr>
        <p:txBody>
          <a:bodyPr wrap="square" rtlCol="0">
            <a:spAutoFit/>
          </a:bodyPr>
          <a:lstStyle/>
          <a:p>
            <a:pPr algn="r"/>
            <a:r>
              <a:rPr lang="fr-FR" sz="1000" b="1" dirty="0"/>
              <a:t>5</a:t>
            </a:r>
            <a:r>
              <a:rPr lang="fr-FR" sz="1000" b="1" baseline="30000" dirty="0"/>
              <a:t>ème</a:t>
            </a:r>
            <a:r>
              <a:rPr lang="fr-FR" sz="1000" b="1" dirty="0"/>
              <a:t> dimanche du temps ordinaire</a:t>
            </a:r>
            <a:br>
              <a:rPr lang="fr-FR" sz="1000" b="1" dirty="0"/>
            </a:br>
            <a:r>
              <a:rPr lang="fr-FR" sz="1000" b="1" dirty="0"/>
              <a:t>Purification de la Sainte Vierge - Septuagésime</a:t>
            </a:r>
          </a:p>
          <a:p>
            <a:pPr algn="r"/>
            <a:r>
              <a:rPr lang="fr-FR" sz="1000" b="1" dirty="0"/>
              <a:t>du 5 au 11 février 2023</a:t>
            </a:r>
          </a:p>
        </p:txBody>
      </p:sp>
      <p:sp>
        <p:nvSpPr>
          <p:cNvPr id="4" name="ZoneTexte 3">
            <a:extLst>
              <a:ext uri="{FF2B5EF4-FFF2-40B4-BE49-F238E27FC236}">
                <a16:creationId xmlns:a16="http://schemas.microsoft.com/office/drawing/2014/main" id="{8207FD42-C1D2-D24B-B177-CD9DD4D34E43}"/>
              </a:ext>
            </a:extLst>
          </p:cNvPr>
          <p:cNvSpPr txBox="1"/>
          <p:nvPr/>
        </p:nvSpPr>
        <p:spPr>
          <a:xfrm>
            <a:off x="4439867" y="1154500"/>
            <a:ext cx="92366" cy="201044"/>
          </a:xfrm>
          <a:prstGeom prst="rect">
            <a:avLst/>
          </a:prstGeom>
          <a:noFill/>
        </p:spPr>
        <p:txBody>
          <a:bodyPr wrap="square" rtlCol="0">
            <a:spAutoFit/>
          </a:bodyPr>
          <a:lstStyle/>
          <a:p>
            <a:endParaRPr lang="fr-FR" dirty="0"/>
          </a:p>
        </p:txBody>
      </p:sp>
      <p:sp>
        <p:nvSpPr>
          <p:cNvPr id="17" name="ZoneTexte 16">
            <a:extLst>
              <a:ext uri="{FF2B5EF4-FFF2-40B4-BE49-F238E27FC236}">
                <a16:creationId xmlns:a16="http://schemas.microsoft.com/office/drawing/2014/main" id="{CA711CFA-2E20-794D-88D6-C1BB43DCA1E9}"/>
              </a:ext>
            </a:extLst>
          </p:cNvPr>
          <p:cNvSpPr txBox="1"/>
          <p:nvPr/>
        </p:nvSpPr>
        <p:spPr>
          <a:xfrm>
            <a:off x="1921042" y="2257927"/>
            <a:ext cx="184731" cy="369332"/>
          </a:xfrm>
          <a:prstGeom prst="rect">
            <a:avLst/>
          </a:prstGeom>
          <a:noFill/>
        </p:spPr>
        <p:txBody>
          <a:bodyPr wrap="none" rtlCol="0">
            <a:spAutoFit/>
          </a:bodyPr>
          <a:lstStyle/>
          <a:p>
            <a:endParaRPr lang="fr-FR" dirty="0"/>
          </a:p>
        </p:txBody>
      </p:sp>
      <p:sp>
        <p:nvSpPr>
          <p:cNvPr id="9" name="ZoneTexte 8">
            <a:extLst>
              <a:ext uri="{FF2B5EF4-FFF2-40B4-BE49-F238E27FC236}">
                <a16:creationId xmlns:a16="http://schemas.microsoft.com/office/drawing/2014/main" id="{D916E0D4-ABF0-7841-88F2-CAD6335BB273}"/>
              </a:ext>
            </a:extLst>
          </p:cNvPr>
          <p:cNvSpPr txBox="1"/>
          <p:nvPr/>
        </p:nvSpPr>
        <p:spPr>
          <a:xfrm>
            <a:off x="10226842" y="5053263"/>
            <a:ext cx="184731" cy="369332"/>
          </a:xfrm>
          <a:prstGeom prst="rect">
            <a:avLst/>
          </a:prstGeom>
          <a:noFill/>
        </p:spPr>
        <p:txBody>
          <a:bodyPr wrap="none" rtlCol="0">
            <a:spAutoFit/>
          </a:bodyPr>
          <a:lstStyle/>
          <a:p>
            <a:endParaRPr lang="fr-FR"/>
          </a:p>
        </p:txBody>
      </p:sp>
      <p:sp>
        <p:nvSpPr>
          <p:cNvPr id="3" name="ZoneTexte 2">
            <a:extLst>
              <a:ext uri="{FF2B5EF4-FFF2-40B4-BE49-F238E27FC236}">
                <a16:creationId xmlns:a16="http://schemas.microsoft.com/office/drawing/2014/main" id="{3DDCA107-465A-E764-6AB7-94C866D6CC40}"/>
              </a:ext>
            </a:extLst>
          </p:cNvPr>
          <p:cNvSpPr txBox="1"/>
          <p:nvPr/>
        </p:nvSpPr>
        <p:spPr>
          <a:xfrm>
            <a:off x="5307024" y="1954114"/>
            <a:ext cx="4451673" cy="4247317"/>
          </a:xfrm>
          <a:prstGeom prst="rect">
            <a:avLst/>
          </a:prstGeom>
          <a:noFill/>
        </p:spPr>
        <p:txBody>
          <a:bodyPr wrap="square" rtlCol="0">
            <a:spAutoFit/>
          </a:bodyPr>
          <a:lstStyle/>
          <a:p>
            <a:pPr algn="just"/>
            <a:r>
              <a:rPr lang="fr-FR" sz="1000" dirty="0">
                <a:effectLst/>
                <a:latin typeface="Calibri" panose="020F0502020204030204" pitchFamily="34" charset="0"/>
                <a:ea typeface="Calibri" panose="020F0502020204030204" pitchFamily="34" charset="0"/>
                <a:cs typeface="Times New Roman" panose="02020603050405020304" pitchFamily="18" charset="0"/>
              </a:rPr>
              <a:t>La vie n’est pas un long fleuve tranquille et je mesure ma fatigue. Oui, j’aspire au repos que Dieu m’a promis en le promettant à Moïse :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je te procurerais le repos.</a:t>
            </a:r>
            <a:br>
              <a:rPr lang="fr-FR" sz="1000" i="1" dirty="0">
                <a:effectLst/>
                <a:latin typeface="Calibri" panose="020F0502020204030204" pitchFamily="34" charset="0"/>
                <a:ea typeface="Calibri" panose="020F0502020204030204" pitchFamily="34" charset="0"/>
                <a:cs typeface="Times New Roman" panose="02020603050405020304" pitchFamily="18" charset="0"/>
              </a:rPr>
            </a:br>
            <a:r>
              <a:rPr lang="fr-FR" sz="1000" i="1" dirty="0">
                <a:effectLst/>
                <a:latin typeface="Calibri" panose="020F0502020204030204" pitchFamily="34" charset="0"/>
                <a:ea typeface="Calibri" panose="020F0502020204030204" pitchFamily="34" charset="0"/>
                <a:cs typeface="Times New Roman" panose="02020603050405020304" pitchFamily="18" charset="0"/>
              </a:rPr>
              <a:t> </a:t>
            </a:r>
            <a:r>
              <a:rPr lang="fr-FR" sz="1000" dirty="0">
                <a:effectLst/>
                <a:latin typeface="Calibri" panose="020F0502020204030204" pitchFamily="34" charset="0"/>
                <a:ea typeface="Calibri" panose="020F0502020204030204" pitchFamily="34" charset="0"/>
                <a:cs typeface="Times New Roman" panose="02020603050405020304" pitchFamily="18" charset="0"/>
              </a:rPr>
              <a:t>À moi donc de choisir Dieu, de vivre en lui. Je le ferai par ma familiarité avec Dieu, par ma complicité avec lui, par ma vie intérieure. La vie intérieure c’est bien cela :</a:t>
            </a:r>
            <a:br>
              <a:rPr lang="fr-FR" sz="1000" dirty="0">
                <a:effectLst/>
                <a:latin typeface="Calibri" panose="020F0502020204030204" pitchFamily="34" charset="0"/>
                <a:ea typeface="Calibri" panose="020F0502020204030204" pitchFamily="34" charset="0"/>
                <a:cs typeface="Times New Roman" panose="02020603050405020304" pitchFamily="18" charset="0"/>
              </a:rPr>
            </a:br>
            <a:r>
              <a:rPr lang="fr-FR" sz="1000" dirty="0">
                <a:effectLst/>
                <a:latin typeface="Calibri" panose="020F0502020204030204" pitchFamily="34" charset="0"/>
                <a:ea typeface="Calibri" panose="020F0502020204030204" pitchFamily="34" charset="0"/>
                <a:cs typeface="Times New Roman" panose="02020603050405020304" pitchFamily="18" charset="0"/>
              </a:rPr>
              <a:t>une vie d’amitié avec Dieu. Par l’oraison, j’opère un cœur à cœur où mon âme se repose en Dieu. L’apôtre Jean a pu l’expérimenter physiquement en reposant sa tête sur la poitrine du Maître aimé. Marie Madeleine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assise à ses pieds, elle se reposait en sa parole</a:t>
            </a:r>
            <a:r>
              <a:rPr lang="fr-FR" sz="1000" i="1" dirty="0">
                <a:latin typeface="Calibri" panose="020F0502020204030204" pitchFamily="34" charset="0"/>
                <a:ea typeface="Calibri" panose="020F0502020204030204" pitchFamily="34" charset="0"/>
                <a:cs typeface="Times New Roman" panose="02020603050405020304" pitchFamily="18" charset="0"/>
              </a:rPr>
              <a:t> :</a:t>
            </a:r>
            <a:r>
              <a:rPr lang="fr-FR" sz="1000" dirty="0">
                <a:effectLst/>
                <a:latin typeface="Calibri" panose="020F0502020204030204" pitchFamily="34" charset="0"/>
                <a:ea typeface="Calibri" panose="020F0502020204030204" pitchFamily="34" charset="0"/>
                <a:cs typeface="Times New Roman" panose="02020603050405020304" pitchFamily="18" charset="0"/>
              </a:rPr>
              <a:t> Saint Augustin. Encore aujourd’hui, je peux me reposer en lui. Car je suis Jean. Je suis Marie Madeleine. Je suis Zachée. Comment ? Par l’amour. Par la grâce. Oui, Dieu demeure en moi, et moi, je demeure en lui. </a:t>
            </a:r>
            <a:br>
              <a:rPr lang="fr-FR" sz="1000" dirty="0">
                <a:effectLst/>
                <a:latin typeface="Calibri" panose="020F0502020204030204" pitchFamily="34" charset="0"/>
                <a:ea typeface="Calibri" panose="020F0502020204030204" pitchFamily="34" charset="0"/>
                <a:cs typeface="Times New Roman" panose="02020603050405020304" pitchFamily="18" charset="0"/>
              </a:rPr>
            </a:br>
            <a:r>
              <a:rPr lang="fr-FR" sz="1000" i="1" dirty="0">
                <a:effectLst/>
                <a:latin typeface="Calibri" panose="020F0502020204030204" pitchFamily="34" charset="0"/>
                <a:ea typeface="Calibri" panose="020F0502020204030204" pitchFamily="34" charset="0"/>
                <a:cs typeface="Times New Roman" panose="02020603050405020304" pitchFamily="18" charset="0"/>
              </a:rPr>
              <a:t>Tout le malheur des hommes vient d’une seule chose, qui est de ne savoir pas demeurer en repos dans une autre chambre. </a:t>
            </a:r>
            <a:r>
              <a:rPr lang="fr-FR" sz="1000" dirty="0">
                <a:effectLst/>
                <a:latin typeface="Calibri" panose="020F0502020204030204" pitchFamily="34" charset="0"/>
                <a:ea typeface="Calibri" panose="020F0502020204030204" pitchFamily="34" charset="0"/>
                <a:cs typeface="Times New Roman" panose="02020603050405020304" pitchFamily="18" charset="0"/>
              </a:rPr>
              <a:t>Pascal. « Demeurer en repos », ce n’est pas prendre du repos, ni se donner du repos. Le mot « demeurer » évoque une stabilité choisie, une permanence consentie.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Zachée, descends vite : aujourd’hui, il faut que j’aille demeurer dans ta maison. </a:t>
            </a:r>
            <a:r>
              <a:rPr lang="fr-FR" sz="1000" dirty="0">
                <a:effectLst/>
                <a:latin typeface="Calibri" panose="020F0502020204030204" pitchFamily="34" charset="0"/>
                <a:ea typeface="Calibri" panose="020F0502020204030204" pitchFamily="34" charset="0"/>
                <a:cs typeface="Times New Roman" panose="02020603050405020304" pitchFamily="18" charset="0"/>
              </a:rPr>
              <a:t>Si le Seigneur veut demeurer dans la maison de Zachée, c’est pour la faire sienne, se l’approprier. Ce faisant, il vient « l’habiter » et lui apporter le salut.</a:t>
            </a:r>
          </a:p>
          <a:p>
            <a:pPr algn="just"/>
            <a:r>
              <a:rPr lang="fr-FR" sz="1000" dirty="0">
                <a:effectLst/>
                <a:latin typeface="Calibri" panose="020F0502020204030204" pitchFamily="34" charset="0"/>
                <a:ea typeface="Calibri" panose="020F0502020204030204" pitchFamily="34" charset="0"/>
                <a:cs typeface="Times New Roman" panose="02020603050405020304" pitchFamily="18" charset="0"/>
              </a:rPr>
              <a:t>Dès lors, « demeurer en repos » n’est pas un comportement fugace et superficiel. Si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Demeurer en repos dans une chambre </a:t>
            </a:r>
            <a:r>
              <a:rPr lang="fr-FR" sz="1000" dirty="0">
                <a:effectLst/>
                <a:latin typeface="Calibri" panose="020F0502020204030204" pitchFamily="34" charset="0"/>
                <a:ea typeface="Calibri" panose="020F0502020204030204" pitchFamily="34" charset="0"/>
                <a:cs typeface="Times New Roman" panose="02020603050405020304" pitchFamily="18" charset="0"/>
              </a:rPr>
              <a:t> est si précieux aux yeux de Pascal, c’est parce que cette attitude dispose au repos contemplatif, c’est-à-dire au repos en Dieu. Et ceci dès « aujourd’hui », comme Zachée l’entend de la bouche du Christ. Dieu veut habiter aujourd’hui en moi pour que je me repose en lui. « Habiter » renvoie au verbe latin « </a:t>
            </a:r>
            <a:r>
              <a:rPr lang="fr-FR" sz="1000" dirty="0" err="1">
                <a:effectLst/>
                <a:latin typeface="Calibri" panose="020F0502020204030204" pitchFamily="34" charset="0"/>
                <a:ea typeface="Calibri" panose="020F0502020204030204" pitchFamily="34" charset="0"/>
                <a:cs typeface="Times New Roman" panose="02020603050405020304" pitchFamily="18" charset="0"/>
              </a:rPr>
              <a:t>habere</a:t>
            </a:r>
            <a:r>
              <a:rPr lang="fr-FR" sz="1000" dirty="0">
                <a:effectLst/>
                <a:latin typeface="Calibri" panose="020F0502020204030204" pitchFamily="34" charset="0"/>
                <a:ea typeface="Calibri" panose="020F0502020204030204" pitchFamily="34" charset="0"/>
                <a:cs typeface="Times New Roman" panose="02020603050405020304" pitchFamily="18" charset="0"/>
              </a:rPr>
              <a:t> », avoir, posséder. Je possède Dieu, puisque Dieu désormais me possède. </a:t>
            </a:r>
          </a:p>
          <a:p>
            <a:pPr algn="just"/>
            <a:r>
              <a:rPr lang="fr-FR" sz="1000" dirty="0">
                <a:effectLst/>
                <a:latin typeface="Calibri" panose="020F0502020204030204" pitchFamily="34" charset="0"/>
                <a:ea typeface="Calibri" panose="020F0502020204030204" pitchFamily="34" charset="0"/>
                <a:cs typeface="Times New Roman" panose="02020603050405020304" pitchFamily="18" charset="0"/>
              </a:rPr>
              <a:t>La vie du ciel est commencée. Le repos éternel, c’est aujourd’hui ! </a:t>
            </a:r>
          </a:p>
          <a:p>
            <a:pPr algn="just">
              <a:spcAft>
                <a:spcPts val="2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Père Maximilien Le </a:t>
            </a:r>
            <a:r>
              <a:rPr lang="fr-FR" sz="1000" dirty="0" err="1">
                <a:effectLst/>
                <a:latin typeface="Calibri" panose="020F0502020204030204" pitchFamily="34" charset="0"/>
                <a:ea typeface="Calibri" panose="020F0502020204030204" pitchFamily="34" charset="0"/>
                <a:cs typeface="Times New Roman" panose="02020603050405020304" pitchFamily="18" charset="0"/>
              </a:rPr>
              <a:t>Fébure</a:t>
            </a:r>
            <a:r>
              <a:rPr lang="fr-FR" sz="1000" dirty="0">
                <a:effectLst/>
                <a:latin typeface="Calibri" panose="020F0502020204030204" pitchFamily="34" charset="0"/>
                <a:ea typeface="Calibri" panose="020F0502020204030204" pitchFamily="34" charset="0"/>
                <a:cs typeface="Times New Roman" panose="02020603050405020304" pitchFamily="18" charset="0"/>
              </a:rPr>
              <a:t> du Bus </a:t>
            </a:r>
            <a:r>
              <a:rPr lang="fr-FR" sz="1000" i="1" dirty="0">
                <a:effectLst/>
                <a:latin typeface="Calibri" panose="020F0502020204030204" pitchFamily="34" charset="0"/>
                <a:ea typeface="Calibri" panose="020F0502020204030204" pitchFamily="34" charset="0"/>
                <a:cs typeface="Times New Roman" panose="02020603050405020304" pitchFamily="18" charset="0"/>
              </a:rPr>
              <a:t>Eloge spirituel du repos</a:t>
            </a: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effectLst/>
                <a:latin typeface="Calibri" panose="020F0502020204030204" pitchFamily="34" charset="0"/>
                <a:ea typeface="Calibri" panose="020F0502020204030204" pitchFamily="34" charset="0"/>
                <a:cs typeface="Times New Roman" panose="02020603050405020304" pitchFamily="18" charset="0"/>
              </a:rPr>
              <a:t>Artège</a:t>
            </a:r>
            <a:r>
              <a:rPr lang="fr-FR" sz="1000" dirty="0">
                <a:effectLst/>
                <a:latin typeface="Calibri" panose="020F0502020204030204" pitchFamily="34" charset="0"/>
                <a:ea typeface="Calibri" panose="020F0502020204030204" pitchFamily="34" charset="0"/>
                <a:cs typeface="Times New Roman" panose="02020603050405020304" pitchFamily="18" charset="0"/>
              </a:rPr>
              <a:t> 2022</a:t>
            </a:r>
            <a:endParaRPr lang="fr-FR" sz="10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DD3F9E40-906A-098A-8E33-7CA19D2ED19F}"/>
              </a:ext>
            </a:extLst>
          </p:cNvPr>
          <p:cNvSpPr txBox="1"/>
          <p:nvPr/>
        </p:nvSpPr>
        <p:spPr>
          <a:xfrm>
            <a:off x="6680213" y="1638819"/>
            <a:ext cx="2920671" cy="276999"/>
          </a:xfrm>
          <a:prstGeom prst="rect">
            <a:avLst/>
          </a:prstGeom>
          <a:noFill/>
        </p:spPr>
        <p:txBody>
          <a:bodyPr wrap="none" rtlCol="0">
            <a:spAutoFit/>
          </a:bodyPr>
          <a:lstStyle/>
          <a:p>
            <a:pPr algn="ctr"/>
            <a:r>
              <a:rPr lang="fr-FR" sz="1200" b="1" dirty="0"/>
              <a:t>     LE REPOS ÉTERNEL, C’EST AUJOURD’HUI</a:t>
            </a:r>
            <a:endParaRPr lang="fr-FR" sz="1200" b="1" i="1" dirty="0"/>
          </a:p>
        </p:txBody>
      </p:sp>
      <p:sp>
        <p:nvSpPr>
          <p:cNvPr id="12" name="ZoneTexte 11">
            <a:extLst>
              <a:ext uri="{FF2B5EF4-FFF2-40B4-BE49-F238E27FC236}">
                <a16:creationId xmlns:a16="http://schemas.microsoft.com/office/drawing/2014/main" id="{1788584F-E3F2-DA6A-8395-444DA367EE3E}"/>
              </a:ext>
            </a:extLst>
          </p:cNvPr>
          <p:cNvSpPr txBox="1"/>
          <p:nvPr/>
        </p:nvSpPr>
        <p:spPr>
          <a:xfrm>
            <a:off x="9916510" y="6448097"/>
            <a:ext cx="184731" cy="369332"/>
          </a:xfrm>
          <a:prstGeom prst="rect">
            <a:avLst/>
          </a:prstGeom>
          <a:noFill/>
        </p:spPr>
        <p:txBody>
          <a:bodyPr wrap="none" rtlCol="0">
            <a:spAutoFit/>
          </a:bodyPr>
          <a:lstStyle/>
          <a:p>
            <a:endParaRPr lang="fr-FR"/>
          </a:p>
        </p:txBody>
      </p:sp>
      <p:sp>
        <p:nvSpPr>
          <p:cNvPr id="8" name="ZoneTexte 7">
            <a:extLst>
              <a:ext uri="{FF2B5EF4-FFF2-40B4-BE49-F238E27FC236}">
                <a16:creationId xmlns:a16="http://schemas.microsoft.com/office/drawing/2014/main" id="{B7ECD78E-370F-D36A-4514-FD9571844CE2}"/>
              </a:ext>
            </a:extLst>
          </p:cNvPr>
          <p:cNvSpPr txBox="1"/>
          <p:nvPr/>
        </p:nvSpPr>
        <p:spPr>
          <a:xfrm>
            <a:off x="178460" y="359251"/>
            <a:ext cx="4592120" cy="627351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spcAft>
                <a:spcPts val="200"/>
              </a:spcAft>
            </a:pPr>
            <a:r>
              <a:rPr lang="fr-FR" sz="1000" b="1" dirty="0">
                <a:effectLst/>
                <a:latin typeface="Calibri" panose="020F0502020204030204" pitchFamily="34" charset="0"/>
                <a:ea typeface="Times New Roman" panose="02020603050405020304" pitchFamily="18" charset="0"/>
                <a:cs typeface="Calibri" panose="020F0502020204030204" pitchFamily="34" charset="0"/>
              </a:rPr>
              <a:t>LE </a:t>
            </a:r>
            <a:r>
              <a:rPr lang="fr-FR" sz="1000" b="1" dirty="0">
                <a:latin typeface="Calibri" panose="020F0502020204030204" pitchFamily="34" charset="0"/>
                <a:ea typeface="Times New Roman" panose="02020603050405020304" pitchFamily="18" charset="0"/>
                <a:cs typeface="Calibri" panose="020F0502020204030204" pitchFamily="34" charset="0"/>
              </a:rPr>
              <a:t>SOURIRE DE MARIE ET LE SACREMENT DES MALADES</a:t>
            </a:r>
          </a:p>
          <a:p>
            <a:pPr algn="just"/>
            <a:r>
              <a:rPr lang="fr-FR" sz="1000" dirty="0">
                <a:effectLst/>
                <a:latin typeface="Calibri" panose="020F0502020204030204" pitchFamily="34" charset="0"/>
                <a:ea typeface="Times New Roman" panose="02020603050405020304" pitchFamily="18" charset="0"/>
                <a:cs typeface="Calibri" panose="020F0502020204030204" pitchFamily="34" charset="0"/>
              </a:rPr>
              <a:t>Ici à Lourdes, le 3 mars 1858, Bernadette contempla de manière toute particulière le sourire de Marie. Avant de se présenter à elle, comme « l’Immaculée Conception », Marie lui fit d’abord connaître son sourire, comme porte d’entrée à la révélation de son mystère. Dans le sourire de la plus éminente de toutes les créatures se reflète notre dignité d’enfants de Dieu, qui n’abandonne jamais celui qui est malade. Ce sourire, vrai reflet de la tendresse de Dieu, est la source d’une espérance invincible. La souffrance endurée rompt les équilibres les mieux assurés d’une vie, ébranle les assises les plus fermes de la confiance et en vient parfois même à faire désespérer du sens et de la valeur de la vie. Il est des combats que l’homme ne peut soutenir seul, sans l’aide de la grâce divine. Quand la parole ne sait plus trouver de mots justes, s’affirme le besoin d’une présence aimante : ceux qui nous sont liés par le même sang ou l’amitié, mais aussi ceux qui nous sont intimes par le lien de la foi. Qui pourraient nous être plus intimes que le Christ et sa sainte Mère, l’Immaculée ? Plus que tout autre, ils peuvent saisir la dureté du combat mené contre le mal et la souffrance. Tournez-vous vers Marie ! Dans son sourire se trouve mystérieusement cachée la force de poursuivre le combat contre la maladie et pour la vie. En cette manifestation toute simple de tendresse qu’est un sourire, nous saisissons que notre seule richesse est l’amour que Dieu nous porte et qui passe par le cœur de celle qui est devenue notre Mère. Quêter ce sourire, c’est d’abord cueillir la gratuité de l’amour ; c’est aussi savoir le provoquer par notre effort pour vivre selon la Parole de son Fils Bien-aimé. Et nous savons ce qui plaît à Marie : </a:t>
            </a:r>
            <a:r>
              <a:rPr lang="fr-FR" sz="1000" i="1" dirty="0">
                <a:effectLst/>
                <a:latin typeface="Calibri" panose="020F0502020204030204" pitchFamily="34" charset="0"/>
                <a:ea typeface="Times New Roman" panose="02020603050405020304" pitchFamily="18" charset="0"/>
                <a:cs typeface="Calibri" panose="020F0502020204030204" pitchFamily="34" charset="0"/>
              </a:rPr>
              <a:t>Faites tout ce qu’il vous dira</a:t>
            </a:r>
            <a:r>
              <a:rPr lang="fr-FR" sz="1000" dirty="0">
                <a:effectLst/>
                <a:latin typeface="Calibri" panose="020F0502020204030204" pitchFamily="34" charset="0"/>
                <a:ea typeface="Times New Roman" panose="02020603050405020304" pitchFamily="18" charset="0"/>
                <a:cs typeface="Calibri" panose="020F0502020204030204" pitchFamily="34" charset="0"/>
              </a:rPr>
              <a:t>. Le sourire de Marie est une source d’eau vive. En se plongeant dans les piscines de Lourdes, combien n’ont-ils pas expérimenté la douce maternité de la Vierge Marie, s’attachant à elle pour mieux s’attacher au Seigneur ! Le Christ dispense son Salut à travers les Sacrements et, aux personnes qui souffrent à travers la grâce de l’onction des malades. La souffrance n’est jamais domesticable. C’est pourquoi il est difficile de la porter, plus difficile encore de l’accueillir ou de l’accepter. Dès à présent, il est possible de s’en remettre à la miséricorde de Dieu par la grâce du Sacrement des malades</a:t>
            </a:r>
            <a:r>
              <a:rPr lang="fr-FR" sz="1000" dirty="0">
                <a:latin typeface="Calibri" panose="020F0502020204030204" pitchFamily="34" charset="0"/>
                <a:ea typeface="Times New Roman" panose="02020603050405020304" pitchFamily="18" charset="0"/>
                <a:cs typeface="Calibri" panose="020F0502020204030204" pitchFamily="34" charset="0"/>
              </a:rPr>
              <a:t> qui</a:t>
            </a:r>
            <a:r>
              <a:rPr lang="fr-FR" sz="1000" dirty="0">
                <a:effectLst/>
                <a:latin typeface="Calibri" panose="020F0502020204030204" pitchFamily="34" charset="0"/>
                <a:ea typeface="Times New Roman" panose="02020603050405020304" pitchFamily="18" charset="0"/>
                <a:cs typeface="Calibri" panose="020F0502020204030204" pitchFamily="34" charset="0"/>
              </a:rPr>
              <a:t> consiste à accueillir en soi le Christ médecin. Cependant, le Christ n’est pas médecin à la manière du monde. Pour nous guérir, il ne demeure pas extérieur à la souffrance éprouvée ; il la soulage en venant habiter en celui qui en est atteint, pour la porter et la vivre avec lui. Sa présence vient rompre l’isolement que provoque la douleur. L’homme ne porte plus seul son épreuve, mais il est conformé au Christ qui s’offre au Père, en tant que membre souffrant du Christ, et il participe, en Lui, à l’enfantement de la nouvelle création. Sans l’aide du Seigneur, le joug de la maladie et de la souffrance est cruellement pesant. En recevant le Sacrement des malades, nous ne désirons porter d’autre joug que celui du Christ, forts de la promesse qu’il nous a fait que son joug sera facile à porter et son fardeau léger.</a:t>
            </a:r>
          </a:p>
          <a:p>
            <a:pPr algn="just"/>
            <a:r>
              <a:rPr lang="fr-FR" sz="1000" dirty="0">
                <a:effectLst/>
                <a:latin typeface="Calibri" panose="020F0502020204030204" pitchFamily="34" charset="0"/>
                <a:ea typeface="Times New Roman" panose="02020603050405020304" pitchFamily="18" charset="0"/>
                <a:cs typeface="Calibri" panose="020F0502020204030204" pitchFamily="34" charset="0"/>
              </a:rPr>
              <a:t> Notre-Dame de Lourdes, nous te prions !	                           Benoît XVI – extraits 2008</a:t>
            </a:r>
            <a:endParaRPr lang="fr-FR" sz="1000" i="1" dirty="0">
              <a:effectLst/>
              <a:latin typeface="Calibri" panose="020F0502020204030204" pitchFamily="34" charset="0"/>
              <a:ea typeface="Times New Roman" panose="02020603050405020304" pitchFamily="18" charset="0"/>
              <a:cs typeface="Calibri" panose="020F0502020204030204" pitchFamily="34" charset="0"/>
            </a:endParaRPr>
          </a:p>
        </p:txBody>
      </p:sp>
      <p:cxnSp>
        <p:nvCxnSpPr>
          <p:cNvPr id="13" name="Connecteur droit 12">
            <a:extLst>
              <a:ext uri="{FF2B5EF4-FFF2-40B4-BE49-F238E27FC236}">
                <a16:creationId xmlns:a16="http://schemas.microsoft.com/office/drawing/2014/main" id="{69895784-09B5-0F33-D7EE-DEE9E0DECBBA}"/>
              </a:ext>
            </a:extLst>
          </p:cNvPr>
          <p:cNvCxnSpPr>
            <a:cxnSpLocks/>
          </p:cNvCxnSpPr>
          <p:nvPr/>
        </p:nvCxnSpPr>
        <p:spPr>
          <a:xfrm>
            <a:off x="7059663" y="1255022"/>
            <a:ext cx="2404176" cy="0"/>
          </a:xfrm>
          <a:prstGeom prst="line">
            <a:avLst/>
          </a:prstGeom>
          <a:ln w="3175"/>
        </p:spPr>
        <p:style>
          <a:lnRef idx="1">
            <a:schemeClr val="dk1"/>
          </a:lnRef>
          <a:fillRef idx="0">
            <a:schemeClr val="dk1"/>
          </a:fillRef>
          <a:effectRef idx="0">
            <a:schemeClr val="dk1"/>
          </a:effectRef>
          <a:fontRef idx="minor">
            <a:schemeClr val="tx1"/>
          </a:fontRef>
        </p:style>
      </p:cxnSp>
      <p:sp>
        <p:nvSpPr>
          <p:cNvPr id="6" name="ZoneTexte 5">
            <a:extLst>
              <a:ext uri="{FF2B5EF4-FFF2-40B4-BE49-F238E27FC236}">
                <a16:creationId xmlns:a16="http://schemas.microsoft.com/office/drawing/2014/main" id="{D0F14F34-3EBA-2895-75CF-9E43CA931430}"/>
              </a:ext>
            </a:extLst>
          </p:cNvPr>
          <p:cNvSpPr txBox="1"/>
          <p:nvPr/>
        </p:nvSpPr>
        <p:spPr>
          <a:xfrm>
            <a:off x="5149211" y="5994345"/>
            <a:ext cx="4451673" cy="738664"/>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000" dirty="0"/>
              <a:t> </a:t>
            </a:r>
            <a:r>
              <a:rPr lang="fr-FR" sz="800" dirty="0"/>
              <a:t>Ouverture de la Chapelle du lundi au samedi de 10h à 19h</a:t>
            </a:r>
          </a:p>
          <a:p>
            <a:pPr algn="ctr"/>
            <a:r>
              <a:rPr lang="fr-FR" sz="800" dirty="0"/>
              <a:t>        Chapelle Notre-Dame du Lys | 7, rue Blomet 75015 PARIS - http://notredamedulys.fr</a:t>
            </a:r>
          </a:p>
          <a:p>
            <a:pPr algn="ctr"/>
            <a:r>
              <a:rPr lang="fr-FR" sz="800" dirty="0"/>
              <a:t>Abbé François Scheffer : </a:t>
            </a:r>
            <a:r>
              <a:rPr lang="fr-FR" sz="800" dirty="0">
                <a:hlinkClick r:id="rId4"/>
              </a:rPr>
              <a:t>recteur.ndl@gmail.com</a:t>
            </a:r>
            <a:r>
              <a:rPr lang="fr-FR" sz="800" dirty="0"/>
              <a:t> </a:t>
            </a:r>
          </a:p>
          <a:p>
            <a:pPr algn="ctr"/>
            <a:r>
              <a:rPr lang="fr-FR" sz="800" dirty="0"/>
              <a:t>        Accueil 01 45 67 81 81 | Secrétariat 01 45 67 91 73 </a:t>
            </a:r>
            <a:r>
              <a:rPr lang="fr-FR" sz="800" dirty="0">
                <a:hlinkClick r:id="rId5"/>
              </a:rPr>
              <a:t>secretariat.ndl@gmail.com</a:t>
            </a:r>
            <a:endParaRPr lang="fr-FR" sz="800" dirty="0"/>
          </a:p>
          <a:p>
            <a:pPr algn="ctr"/>
            <a:r>
              <a:rPr lang="fr-FR" sz="800" dirty="0"/>
              <a:t>Patronage 01 45 67 07 11 | </a:t>
            </a:r>
            <a:r>
              <a:rPr lang="fr-FR" sz="800" dirty="0">
                <a:hlinkClick r:id="rId6"/>
              </a:rPr>
              <a:t>nddulys@gmail.com</a:t>
            </a:r>
            <a:endParaRPr lang="fr-FR" sz="800" dirty="0"/>
          </a:p>
        </p:txBody>
      </p:sp>
      <p:cxnSp>
        <p:nvCxnSpPr>
          <p:cNvPr id="16" name="Connecteur droit 15">
            <a:extLst>
              <a:ext uri="{FF2B5EF4-FFF2-40B4-BE49-F238E27FC236}">
                <a16:creationId xmlns:a16="http://schemas.microsoft.com/office/drawing/2014/main" id="{CD4EFC6C-0007-B464-BD44-05CEF416C46A}"/>
              </a:ext>
            </a:extLst>
          </p:cNvPr>
          <p:cNvCxnSpPr>
            <a:cxnSpLocks/>
          </p:cNvCxnSpPr>
          <p:nvPr/>
        </p:nvCxnSpPr>
        <p:spPr>
          <a:xfrm>
            <a:off x="5426207" y="5994345"/>
            <a:ext cx="40613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6064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6343111-4717-CCA3-8C58-7A8CCBA46737}"/>
              </a:ext>
            </a:extLst>
          </p:cNvPr>
          <p:cNvSpPr txBox="1"/>
          <p:nvPr/>
        </p:nvSpPr>
        <p:spPr>
          <a:xfrm>
            <a:off x="5170063" y="5377150"/>
            <a:ext cx="4463842" cy="1200329"/>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000" b="1" dirty="0">
                <a:latin typeface="Calibri" panose="020F0502020204030204" pitchFamily="34" charset="0"/>
                <a:cs typeface="Calibri" panose="020F0502020204030204" pitchFamily="34" charset="0"/>
              </a:rPr>
              <a:t>        </a:t>
            </a:r>
            <a:r>
              <a:rPr lang="fr-FR" sz="1200" b="1" dirty="0">
                <a:latin typeface="Calibri" panose="020F0502020204030204" pitchFamily="34" charset="0"/>
                <a:cs typeface="Calibri" panose="020F0502020204030204" pitchFamily="34" charset="0"/>
              </a:rPr>
              <a:t>HORAIRES A NOTRE-DAME DU LYS </a:t>
            </a:r>
            <a:endParaRPr lang="fr-FR" sz="1200" dirty="0">
              <a:latin typeface="Calibri" panose="020F0502020204030204" pitchFamily="34" charset="0"/>
              <a:cs typeface="Calibri" panose="020F0502020204030204" pitchFamily="34" charset="0"/>
            </a:endParaRPr>
          </a:p>
          <a:p>
            <a:pPr algn="just"/>
            <a:r>
              <a:rPr lang="fr-FR" sz="1000" i="1" dirty="0">
                <a:latin typeface="Calibri" panose="020F0502020204030204" pitchFamily="34" charset="0"/>
                <a:cs typeface="Calibri" panose="020F0502020204030204" pitchFamily="34" charset="0"/>
              </a:rPr>
              <a:t>MESSES DOMINICALES </a:t>
            </a:r>
            <a:r>
              <a:rPr lang="fr-FR" sz="1000" dirty="0">
                <a:latin typeface="Calibri" panose="020F0502020204030204" pitchFamily="34" charset="0"/>
                <a:cs typeface="Calibri" panose="020F0502020204030204" pitchFamily="34" charset="0"/>
              </a:rPr>
              <a:t>: 10h (Missel Paul VI) - 11h15 (Missel Jean XXIII). </a:t>
            </a:r>
            <a:r>
              <a:rPr lang="fr-FR" sz="1000" i="1" dirty="0">
                <a:latin typeface="Calibri" panose="020F0502020204030204" pitchFamily="34" charset="0"/>
                <a:cs typeface="Calibri" panose="020F0502020204030204" pitchFamily="34" charset="0"/>
              </a:rPr>
              <a:t>MESSES EN SEMAINE </a:t>
            </a:r>
            <a:r>
              <a:rPr lang="fr-FR" sz="1000" dirty="0">
                <a:latin typeface="Calibri" panose="020F0502020204030204" pitchFamily="34" charset="0"/>
                <a:cs typeface="Calibri" panose="020F0502020204030204" pitchFamily="34" charset="0"/>
              </a:rPr>
              <a:t>: Mardi-Jeudi-Vendredi 18h30 - Mercredi 12h - Samedi 11h15. </a:t>
            </a:r>
            <a:r>
              <a:rPr lang="fr-FR" sz="1000" i="1" dirty="0">
                <a:latin typeface="Calibri" panose="020F0502020204030204" pitchFamily="34" charset="0"/>
                <a:cs typeface="Calibri" panose="020F0502020204030204" pitchFamily="34" charset="0"/>
              </a:rPr>
              <a:t>CONFESSIONS</a:t>
            </a:r>
            <a:r>
              <a:rPr lang="fr-FR" sz="1000" dirty="0">
                <a:latin typeface="Calibri" panose="020F0502020204030204" pitchFamily="34" charset="0"/>
                <a:cs typeface="Calibri" panose="020F0502020204030204" pitchFamily="34" charset="0"/>
              </a:rPr>
              <a:t> : Mardi 17h30 à 18h15 et sur rendez-vous : </a:t>
            </a:r>
            <a:r>
              <a:rPr lang="fr-FR" sz="1000" dirty="0" err="1">
                <a:latin typeface="Calibri" panose="020F0502020204030204" pitchFamily="34" charset="0"/>
                <a:cs typeface="Calibri" panose="020F0502020204030204" pitchFamily="34" charset="0"/>
              </a:rPr>
              <a:t>recteur.ndl@gmail.com</a:t>
            </a:r>
            <a:r>
              <a:rPr lang="fr-FR" sz="1000" dirty="0">
                <a:latin typeface="Calibri" panose="020F0502020204030204" pitchFamily="34" charset="0"/>
                <a:cs typeface="Calibri" panose="020F0502020204030204" pitchFamily="34" charset="0"/>
              </a:rPr>
              <a:t>.  </a:t>
            </a:r>
            <a:r>
              <a:rPr lang="fr-FR" sz="1000" i="1" dirty="0">
                <a:latin typeface="Calibri" panose="020F0502020204030204" pitchFamily="34" charset="0"/>
                <a:cs typeface="Calibri" panose="020F0502020204030204" pitchFamily="34" charset="0"/>
              </a:rPr>
              <a:t>ADORATION</a:t>
            </a:r>
            <a:r>
              <a:rPr lang="fr-FR" sz="1000" dirty="0">
                <a:latin typeface="Calibri" panose="020F0502020204030204" pitchFamily="34" charset="0"/>
                <a:cs typeface="Calibri" panose="020F0502020204030204" pitchFamily="34" charset="0"/>
              </a:rPr>
              <a:t> : Mercredi 19h à 19h30. Premier samedi du mois 17h30 à 18h30. </a:t>
            </a:r>
            <a:r>
              <a:rPr lang="fr-FR" sz="1000" i="1" dirty="0">
                <a:latin typeface="Calibri" panose="020F0502020204030204" pitchFamily="34" charset="0"/>
                <a:cs typeface="Calibri" panose="020F0502020204030204" pitchFamily="34" charset="0"/>
              </a:rPr>
              <a:t>CHAPELET</a:t>
            </a:r>
            <a:r>
              <a:rPr lang="fr-FR" sz="1000" dirty="0">
                <a:latin typeface="Calibri" panose="020F0502020204030204" pitchFamily="34" charset="0"/>
                <a:cs typeface="Calibri" panose="020F0502020204030204" pitchFamily="34" charset="0"/>
              </a:rPr>
              <a:t> : Du lundi au dimanche 17h30 (Dimanche et lundi chapelet à l’oratoire)</a:t>
            </a:r>
          </a:p>
          <a:p>
            <a:pPr algn="just"/>
            <a:r>
              <a:rPr lang="fr-FR" sz="1000" i="1" dirty="0">
                <a:latin typeface="Calibri" panose="020F0502020204030204" pitchFamily="34" charset="0"/>
                <a:cs typeface="Calibri" panose="020F0502020204030204" pitchFamily="34" charset="0"/>
              </a:rPr>
              <a:t>ROSAIRE </a:t>
            </a:r>
            <a:r>
              <a:rPr lang="fr-FR" sz="1000" dirty="0">
                <a:latin typeface="Calibri" panose="020F0502020204030204" pitchFamily="34" charset="0"/>
                <a:cs typeface="Calibri" panose="020F0502020204030204" pitchFamily="34" charset="0"/>
              </a:rPr>
              <a:t>: Premier  samedi du mois 16h à 17h30.</a:t>
            </a:r>
          </a:p>
        </p:txBody>
      </p:sp>
      <p:sp>
        <p:nvSpPr>
          <p:cNvPr id="4" name="ZoneTexte 3">
            <a:extLst>
              <a:ext uri="{FF2B5EF4-FFF2-40B4-BE49-F238E27FC236}">
                <a16:creationId xmlns:a16="http://schemas.microsoft.com/office/drawing/2014/main" id="{80FDE2C5-F4EF-497D-DA75-926D99B5BD5B}"/>
              </a:ext>
            </a:extLst>
          </p:cNvPr>
          <p:cNvSpPr txBox="1"/>
          <p:nvPr/>
        </p:nvSpPr>
        <p:spPr>
          <a:xfrm>
            <a:off x="423419" y="394744"/>
            <a:ext cx="4451673" cy="677108"/>
          </a:xfrm>
          <a:prstGeom prst="rect">
            <a:avLst/>
          </a:prstGeom>
          <a:noFill/>
        </p:spPr>
        <p:txBody>
          <a:bodyPr wrap="square">
            <a:spAutoFit/>
          </a:bodyPr>
          <a:lstStyle/>
          <a:p>
            <a:pPr algn="ctr">
              <a:spcAft>
                <a:spcPts val="600"/>
              </a:spcAft>
            </a:pPr>
            <a:endParaRPr lang="fr-FR" sz="1100" dirty="0"/>
          </a:p>
          <a:p>
            <a:pPr algn="ctr"/>
            <a:endParaRPr lang="fr-FR" sz="1100" dirty="0"/>
          </a:p>
          <a:p>
            <a:endParaRPr lang="fr-FR" sz="1100" dirty="0"/>
          </a:p>
        </p:txBody>
      </p:sp>
      <p:sp>
        <p:nvSpPr>
          <p:cNvPr id="3" name="ZoneTexte 2">
            <a:extLst>
              <a:ext uri="{FF2B5EF4-FFF2-40B4-BE49-F238E27FC236}">
                <a16:creationId xmlns:a16="http://schemas.microsoft.com/office/drawing/2014/main" id="{B78CF86A-BAE5-4EFE-85D3-3CA1704A8650}"/>
              </a:ext>
            </a:extLst>
          </p:cNvPr>
          <p:cNvSpPr txBox="1"/>
          <p:nvPr/>
        </p:nvSpPr>
        <p:spPr>
          <a:xfrm>
            <a:off x="347188" y="348241"/>
            <a:ext cx="4451673" cy="1672253"/>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Aft>
                <a:spcPts val="200"/>
              </a:spcAft>
            </a:pPr>
            <a:r>
              <a:rPr lang="fr-FR" sz="1100" b="1" dirty="0">
                <a:cs typeface="Calibri" panose="020F0502020204030204" pitchFamily="34" charset="0"/>
              </a:rPr>
              <a:t>BIENTÔT LE CARÊME</a:t>
            </a:r>
          </a:p>
          <a:p>
            <a:pPr algn="ctr">
              <a:spcAft>
                <a:spcPts val="600"/>
              </a:spcAft>
            </a:pPr>
            <a:r>
              <a:rPr lang="fr-FR" sz="1000" dirty="0">
                <a:cs typeface="Calibri" panose="020F0502020204030204" pitchFamily="34" charset="0"/>
              </a:rPr>
              <a:t>- Vous pouvez rapporter les buis de l’an passé et les déposer dans la corbeille disposée à cet effet devant la statue de la Vierge Marie dans le hall d’entrée. </a:t>
            </a:r>
            <a:br>
              <a:rPr lang="fr-FR" sz="1000" dirty="0">
                <a:cs typeface="Calibri" panose="020F0502020204030204" pitchFamily="34" charset="0"/>
              </a:rPr>
            </a:br>
            <a:r>
              <a:rPr lang="fr-FR" sz="1000" dirty="0">
                <a:cs typeface="Calibri" panose="020F0502020204030204" pitchFamily="34" charset="0"/>
              </a:rPr>
              <a:t>Ils seront brûlés pour constituer les cendres dont nos fronts seront marqués</a:t>
            </a:r>
            <a:br>
              <a:rPr lang="fr-FR" sz="1000" dirty="0">
                <a:cs typeface="Calibri" panose="020F0502020204030204" pitchFamily="34" charset="0"/>
              </a:rPr>
            </a:br>
            <a:r>
              <a:rPr lang="fr-FR" sz="1000" dirty="0">
                <a:cs typeface="Calibri" panose="020F0502020204030204" pitchFamily="34" charset="0"/>
              </a:rPr>
              <a:t> le mercredi des Cendres, début du Carême.</a:t>
            </a:r>
          </a:p>
          <a:p>
            <a:pPr algn="ctr">
              <a:spcAft>
                <a:spcPts val="600"/>
              </a:spcAft>
            </a:pPr>
            <a:r>
              <a:rPr lang="fr-FR" sz="1000" dirty="0">
                <a:cs typeface="Calibri" panose="020F0502020204030204" pitchFamily="34" charset="0"/>
              </a:rPr>
              <a:t>- Le livret </a:t>
            </a:r>
            <a:r>
              <a:rPr lang="fr-FR" sz="1000" i="1" dirty="0">
                <a:cs typeface="Calibri" panose="020F0502020204030204" pitchFamily="34" charset="0"/>
              </a:rPr>
              <a:t>Carême 2023 pour les cancres à l’école des Saints </a:t>
            </a:r>
            <a:r>
              <a:rPr lang="fr-FR" sz="1000" dirty="0">
                <a:cs typeface="Calibri" panose="020F0502020204030204" pitchFamily="34" charset="0"/>
              </a:rPr>
              <a:t> </a:t>
            </a:r>
            <a:br>
              <a:rPr lang="fr-FR" sz="1000" dirty="0">
                <a:cs typeface="Calibri" panose="020F0502020204030204" pitchFamily="34" charset="0"/>
              </a:rPr>
            </a:br>
            <a:r>
              <a:rPr lang="fr-FR" sz="1000" dirty="0">
                <a:cs typeface="Calibri" panose="020F0502020204030204" pitchFamily="34" charset="0"/>
              </a:rPr>
              <a:t>sera proposé à la vente, au prix de 5 €,</a:t>
            </a:r>
            <a:br>
              <a:rPr lang="fr-FR" sz="1000" dirty="0">
                <a:cs typeface="Calibri" panose="020F0502020204030204" pitchFamily="34" charset="0"/>
              </a:rPr>
            </a:br>
            <a:r>
              <a:rPr lang="fr-FR" sz="1000" dirty="0">
                <a:cs typeface="Calibri" panose="020F0502020204030204" pitchFamily="34" charset="0"/>
              </a:rPr>
              <a:t> à la sortie des messes de 10h et 11h15 les dimanches 12 et 19 février.</a:t>
            </a:r>
          </a:p>
          <a:p>
            <a:pPr algn="ctr">
              <a:spcAft>
                <a:spcPts val="600"/>
              </a:spcAft>
            </a:pPr>
            <a:r>
              <a:rPr lang="fr-FR" sz="1000" dirty="0">
                <a:cs typeface="Calibri" panose="020F0502020204030204" pitchFamily="34" charset="0"/>
              </a:rPr>
              <a:t>C’est un outil précieux pour nous aider à bien vivre le temps du Carême.</a:t>
            </a:r>
          </a:p>
        </p:txBody>
      </p:sp>
      <p:sp>
        <p:nvSpPr>
          <p:cNvPr id="8" name="ZoneTexte 7">
            <a:extLst>
              <a:ext uri="{FF2B5EF4-FFF2-40B4-BE49-F238E27FC236}">
                <a16:creationId xmlns:a16="http://schemas.microsoft.com/office/drawing/2014/main" id="{A068D794-35F8-823E-900A-C93601CFD310}"/>
              </a:ext>
            </a:extLst>
          </p:cNvPr>
          <p:cNvSpPr txBox="1"/>
          <p:nvPr/>
        </p:nvSpPr>
        <p:spPr>
          <a:xfrm>
            <a:off x="5107139" y="2371788"/>
            <a:ext cx="4451673" cy="1310997"/>
          </a:xfrm>
          <a:prstGeom prst="roundRect">
            <a:avLst>
              <a:gd name="adj" fmla="val 16667"/>
            </a:avLst>
          </a:prstGeom>
          <a:noFill/>
        </p:spPr>
        <p:txBody>
          <a:bodyPr wrap="square" rtlCol="0">
            <a:spAutoFit/>
          </a:bodyPr>
          <a:lstStyle/>
          <a:p>
            <a:r>
              <a:rPr lang="fr-FR" sz="1100" b="1" dirty="0">
                <a:cs typeface="Calibri" panose="020F0502020204030204" pitchFamily="34" charset="0"/>
              </a:rPr>
              <a:t>SAMEDI 11 FÉVRIER, </a:t>
            </a:r>
            <a:r>
              <a:rPr lang="fr-FR" sz="1000" i="1" dirty="0">
                <a:cs typeface="Calibri" panose="020F0502020204030204" pitchFamily="34" charset="0"/>
              </a:rPr>
              <a:t>Notre-Dame de Lourdes</a:t>
            </a:r>
          </a:p>
          <a:p>
            <a:r>
              <a:rPr lang="fr-FR" sz="1000" dirty="0">
                <a:cs typeface="Calibri" panose="020F0502020204030204" pitchFamily="34" charset="0"/>
              </a:rPr>
              <a:t>11h15 : Messe au cours de laquelle sera donné le sacrement des malades.</a:t>
            </a:r>
          </a:p>
          <a:p>
            <a:r>
              <a:rPr lang="fr-FR" sz="1000" dirty="0">
                <a:cs typeface="Calibri" panose="020F0502020204030204" pitchFamily="34" charset="0"/>
              </a:rPr>
              <a:t>Merci aux personnes intéressées de bien vouloir se signaler </a:t>
            </a:r>
            <a:br>
              <a:rPr lang="fr-FR" sz="1000" dirty="0">
                <a:cs typeface="Calibri" panose="020F0502020204030204" pitchFamily="34" charset="0"/>
              </a:rPr>
            </a:br>
            <a:r>
              <a:rPr lang="fr-FR" sz="1000" dirty="0">
                <a:cs typeface="Calibri" panose="020F0502020204030204" pitchFamily="34" charset="0"/>
              </a:rPr>
              <a:t>auprès de M. l’Abbé Scheffer : </a:t>
            </a:r>
            <a:r>
              <a:rPr lang="fr-FR" sz="1000" dirty="0">
                <a:cs typeface="Calibri" panose="020F0502020204030204" pitchFamily="34" charset="0"/>
                <a:hlinkClick r:id="rId3"/>
              </a:rPr>
              <a:t>recteur.ndl@gmail.com</a:t>
            </a:r>
            <a:r>
              <a:rPr lang="fr-FR" sz="1000" dirty="0">
                <a:cs typeface="Calibri" panose="020F0502020204030204" pitchFamily="34" charset="0"/>
              </a:rPr>
              <a:t>  </a:t>
            </a:r>
            <a:br>
              <a:rPr lang="fr-FR" sz="1000" dirty="0">
                <a:cs typeface="Calibri" panose="020F0502020204030204" pitchFamily="34" charset="0"/>
              </a:rPr>
            </a:br>
            <a:r>
              <a:rPr lang="fr-FR" sz="1000" dirty="0">
                <a:cs typeface="Calibri" panose="020F0502020204030204" pitchFamily="34" charset="0"/>
              </a:rPr>
              <a:t>ou du secrétariat : Tél : 01 45 67 91 73.</a:t>
            </a:r>
            <a:br>
              <a:rPr lang="fr-FR" sz="1000" dirty="0">
                <a:cs typeface="Calibri" panose="020F0502020204030204" pitchFamily="34" charset="0"/>
              </a:rPr>
            </a:br>
            <a:r>
              <a:rPr lang="fr-FR" sz="1000" dirty="0">
                <a:cs typeface="Calibri" panose="020F0502020204030204" pitchFamily="34" charset="0"/>
              </a:rPr>
              <a:t>N’hésitez-pas à en parler aux personnes de votre entourage qui pourraient aussi bénéficier de ce réconfort.</a:t>
            </a:r>
            <a:endParaRPr lang="fr-FR" sz="1000" i="1" dirty="0">
              <a:cs typeface="Calibri" panose="020F0502020204030204" pitchFamily="34" charset="0"/>
            </a:endParaRPr>
          </a:p>
        </p:txBody>
      </p:sp>
      <p:sp>
        <p:nvSpPr>
          <p:cNvPr id="9" name="ZoneTexte 8">
            <a:extLst>
              <a:ext uri="{FF2B5EF4-FFF2-40B4-BE49-F238E27FC236}">
                <a16:creationId xmlns:a16="http://schemas.microsoft.com/office/drawing/2014/main" id="{AEF6746F-9B73-C4C4-9642-45E6D4E7281F}"/>
              </a:ext>
            </a:extLst>
          </p:cNvPr>
          <p:cNvSpPr txBox="1"/>
          <p:nvPr/>
        </p:nvSpPr>
        <p:spPr>
          <a:xfrm>
            <a:off x="5170063" y="3668625"/>
            <a:ext cx="4451673" cy="476726"/>
          </a:xfrm>
          <a:prstGeom prst="roundRect">
            <a:avLst/>
          </a:prstGeom>
          <a:noFill/>
        </p:spPr>
        <p:txBody>
          <a:bodyPr wrap="square" rtlCol="0">
            <a:spAutoFit/>
          </a:bodyPr>
          <a:lstStyle/>
          <a:p>
            <a:r>
              <a:rPr lang="fr-FR" sz="1100" b="1" dirty="0">
                <a:cs typeface="Calibri" panose="020F0502020204030204" pitchFamily="34" charset="0"/>
              </a:rPr>
              <a:t>DIMANCHE 12 FÉVRIER</a:t>
            </a:r>
          </a:p>
          <a:p>
            <a:r>
              <a:rPr lang="fr-FR" sz="1000" dirty="0">
                <a:cs typeface="Calibri" panose="020F0502020204030204" pitchFamily="34" charset="0"/>
              </a:rPr>
              <a:t>Quête </a:t>
            </a:r>
            <a:r>
              <a:rPr lang="fr-FR" sz="1000" dirty="0" err="1">
                <a:cs typeface="Calibri" panose="020F0502020204030204" pitchFamily="34" charset="0"/>
              </a:rPr>
              <a:t>impérée</a:t>
            </a:r>
            <a:r>
              <a:rPr lang="fr-FR" sz="1000" dirty="0">
                <a:cs typeface="Calibri" panose="020F0502020204030204" pitchFamily="34" charset="0"/>
              </a:rPr>
              <a:t> pour les aumôneries d’hôpitaux.</a:t>
            </a:r>
          </a:p>
        </p:txBody>
      </p:sp>
      <p:sp>
        <p:nvSpPr>
          <p:cNvPr id="18" name="ZoneTexte 17">
            <a:extLst>
              <a:ext uri="{FF2B5EF4-FFF2-40B4-BE49-F238E27FC236}">
                <a16:creationId xmlns:a16="http://schemas.microsoft.com/office/drawing/2014/main" id="{611232E4-26F8-F76E-7089-5963DC1D35A2}"/>
              </a:ext>
            </a:extLst>
          </p:cNvPr>
          <p:cNvSpPr txBox="1"/>
          <p:nvPr/>
        </p:nvSpPr>
        <p:spPr>
          <a:xfrm>
            <a:off x="347188" y="3985790"/>
            <a:ext cx="4451673" cy="1159292"/>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Aft>
                <a:spcPts val="200"/>
              </a:spcAft>
            </a:pPr>
            <a:r>
              <a:rPr lang="fr-FR" sz="1100" b="1" dirty="0">
                <a:cs typeface="Calibri" panose="020F0502020204030204" pitchFamily="34" charset="0"/>
              </a:rPr>
              <a:t>RETENEZ LA DATE - BRADERIE DE PRINTEMPS</a:t>
            </a:r>
          </a:p>
          <a:p>
            <a:pPr algn="ctr">
              <a:spcAft>
                <a:spcPts val="200"/>
              </a:spcAft>
            </a:pPr>
            <a:r>
              <a:rPr lang="fr-FR" sz="1000" dirty="0">
                <a:cs typeface="Calibri" panose="020F0502020204030204" pitchFamily="34" charset="0"/>
              </a:rPr>
              <a:t>vendredi 24 mars de 14h30 à 19h - samedi 25 mars de 11h30 à 18h30</a:t>
            </a:r>
            <a:br>
              <a:rPr lang="fr-FR" sz="1000" dirty="0">
                <a:cs typeface="Calibri" panose="020F0502020204030204" pitchFamily="34" charset="0"/>
              </a:rPr>
            </a:br>
            <a:r>
              <a:rPr lang="fr-FR" sz="1000" dirty="0">
                <a:cs typeface="Calibri" panose="020F0502020204030204" pitchFamily="34" charset="0"/>
              </a:rPr>
              <a:t>dimanche 26 mars de 11h à 18h</a:t>
            </a:r>
          </a:p>
          <a:p>
            <a:pPr algn="ctr">
              <a:spcAft>
                <a:spcPts val="600"/>
              </a:spcAft>
            </a:pPr>
            <a:r>
              <a:rPr lang="fr-FR" sz="1000" b="1" dirty="0">
                <a:cs typeface="Calibri" panose="020F0502020204030204" pitchFamily="34" charset="0"/>
              </a:rPr>
              <a:t>Vos dépôts de livres, vêtements… sont les bienvenus à l’accueil.</a:t>
            </a:r>
          </a:p>
          <a:p>
            <a:pPr algn="ctr">
              <a:spcAft>
                <a:spcPts val="600"/>
              </a:spcAft>
            </a:pPr>
            <a:r>
              <a:rPr lang="fr-FR" sz="1000" i="1" dirty="0">
                <a:cs typeface="Calibri" panose="020F0502020204030204" pitchFamily="34" charset="0"/>
              </a:rPr>
              <a:t>Vous pouvez remplir les petits flyers disponibles sur les présentoirs</a:t>
            </a:r>
            <a:br>
              <a:rPr lang="fr-FR" sz="1000" i="1" dirty="0">
                <a:cs typeface="Calibri" panose="020F0502020204030204" pitchFamily="34" charset="0"/>
              </a:rPr>
            </a:br>
            <a:r>
              <a:rPr lang="fr-FR" sz="1000" i="1" dirty="0">
                <a:cs typeface="Calibri" panose="020F0502020204030204" pitchFamily="34" charset="0"/>
              </a:rPr>
              <a:t> pour proposer votre aide pour la tenue des stands. Merci par avance !</a:t>
            </a:r>
          </a:p>
        </p:txBody>
      </p:sp>
      <p:sp>
        <p:nvSpPr>
          <p:cNvPr id="11" name="ZoneTexte 10">
            <a:extLst>
              <a:ext uri="{FF2B5EF4-FFF2-40B4-BE49-F238E27FC236}">
                <a16:creationId xmlns:a16="http://schemas.microsoft.com/office/drawing/2014/main" id="{6D911401-D260-BC39-4C74-CA60F6E8BC97}"/>
              </a:ext>
            </a:extLst>
          </p:cNvPr>
          <p:cNvSpPr txBox="1"/>
          <p:nvPr/>
        </p:nvSpPr>
        <p:spPr>
          <a:xfrm>
            <a:off x="347188" y="2146497"/>
            <a:ext cx="4451673" cy="1713290"/>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Aft>
                <a:spcPts val="200"/>
              </a:spcAft>
            </a:pPr>
            <a:r>
              <a:rPr lang="fr-FR" sz="1100" b="1" dirty="0"/>
              <a:t>LA MARCHE DE SAINT-JOSEPH – 13</a:t>
            </a:r>
            <a:r>
              <a:rPr lang="fr-FR" sz="1100" b="1" baseline="30000" dirty="0"/>
              <a:t>ème</a:t>
            </a:r>
            <a:r>
              <a:rPr lang="fr-FR" sz="1100" b="1" dirty="0"/>
              <a:t> édition</a:t>
            </a:r>
          </a:p>
          <a:p>
            <a:pPr algn="ctr">
              <a:spcAft>
                <a:spcPts val="200"/>
              </a:spcAft>
            </a:pPr>
            <a:r>
              <a:rPr lang="fr-FR" sz="1100" b="1" dirty="0"/>
              <a:t>Samedi 18 mars 2023 </a:t>
            </a:r>
            <a:r>
              <a:rPr lang="fr-FR" sz="1100" dirty="0"/>
              <a:t>« Lève-toi, prends ton brancard et marche »</a:t>
            </a:r>
          </a:p>
          <a:p>
            <a:pPr algn="just"/>
            <a:r>
              <a:rPr lang="fr-FR" sz="1000" dirty="0">
                <a:solidFill>
                  <a:srgbClr val="000000"/>
                </a:solidFill>
              </a:rPr>
              <a:t>P</a:t>
            </a:r>
            <a:r>
              <a:rPr lang="fr-FR" sz="1000" b="0" i="0" dirty="0">
                <a:solidFill>
                  <a:srgbClr val="000000"/>
                </a:solidFill>
                <a:effectLst/>
              </a:rPr>
              <a:t>èlerinage d’une journée, organisé par des laïcs catholiques d’Île-de-France, cette Marche s’adresse à tous les hommes, étudiants, jeunes professionnels, pères de familles, grands-pères, qui partagent le désir, l’espace d’une journée, de faire une pause pour marcher sur les pas de Saint Joseph, avec des frères.</a:t>
            </a:r>
          </a:p>
          <a:p>
            <a:pPr algn="just"/>
            <a:r>
              <a:rPr lang="fr-FR" sz="1000" b="0" i="0" dirty="0">
                <a:solidFill>
                  <a:srgbClr val="000000"/>
                </a:solidFill>
                <a:effectLst/>
              </a:rPr>
              <a:t>Cette journée conjugue temps de marche, d’échanges, d’enseignement, messe, confession et veillée. </a:t>
            </a:r>
            <a:r>
              <a:rPr lang="fr-FR" sz="1000" dirty="0"/>
              <a:t>Informations : </a:t>
            </a:r>
            <a:r>
              <a:rPr lang="fr-FR" sz="1000" dirty="0">
                <a:hlinkClick r:id="rId4"/>
              </a:rPr>
              <a:t>www.marche-de-st-joseph.fr</a:t>
            </a:r>
            <a:endParaRPr lang="fr-FR" sz="1000" dirty="0"/>
          </a:p>
          <a:p>
            <a:pPr algn="just"/>
            <a:r>
              <a:rPr lang="fr-FR" sz="1000" b="1" dirty="0">
                <a:solidFill>
                  <a:srgbClr val="000000"/>
                </a:solidFill>
              </a:rPr>
              <a:t>Le chapitre de ND du Lys vous donne rendez-vous à 13h15 pour rejoindre ensemble la Basilique du Sacré-Cœur de </a:t>
            </a:r>
            <a:r>
              <a:rPr lang="fr-FR" sz="1000" b="1">
                <a:solidFill>
                  <a:srgbClr val="000000"/>
                </a:solidFill>
              </a:rPr>
              <a:t>Montmartre, </a:t>
            </a:r>
            <a:r>
              <a:rPr lang="fr-FR" sz="1000" b="1" dirty="0">
                <a:solidFill>
                  <a:srgbClr val="000000"/>
                </a:solidFill>
              </a:rPr>
              <a:t>lieu du rassemblement.</a:t>
            </a:r>
            <a:endParaRPr lang="fr-FR" sz="1000" b="1" dirty="0"/>
          </a:p>
        </p:txBody>
      </p:sp>
      <p:sp>
        <p:nvSpPr>
          <p:cNvPr id="5" name="ZoneTexte 4">
            <a:extLst>
              <a:ext uri="{FF2B5EF4-FFF2-40B4-BE49-F238E27FC236}">
                <a16:creationId xmlns:a16="http://schemas.microsoft.com/office/drawing/2014/main" id="{6937F254-9776-E9A3-C1E9-28854D23E85B}"/>
              </a:ext>
            </a:extLst>
          </p:cNvPr>
          <p:cNvSpPr txBox="1"/>
          <p:nvPr/>
        </p:nvSpPr>
        <p:spPr>
          <a:xfrm>
            <a:off x="5083430" y="208958"/>
            <a:ext cx="4451673" cy="1381939"/>
          </a:xfrm>
          <a:prstGeom prst="roundRect">
            <a:avLst/>
          </a:prstGeom>
          <a:noFill/>
        </p:spPr>
        <p:txBody>
          <a:bodyPr wrap="square" rtlCol="0">
            <a:spAutoFit/>
          </a:bodyPr>
          <a:lstStyle/>
          <a:p>
            <a:r>
              <a:rPr lang="fr-FR" sz="1100" b="1" dirty="0">
                <a:cs typeface="Calibri" panose="020F0502020204030204" pitchFamily="34" charset="0"/>
              </a:rPr>
              <a:t>DIMANCHE 5 FÉVRIER</a:t>
            </a:r>
          </a:p>
          <a:p>
            <a:r>
              <a:rPr lang="fr-FR" sz="1000" i="1" dirty="0">
                <a:cs typeface="Calibri" panose="020F0502020204030204" pitchFamily="34" charset="0"/>
              </a:rPr>
              <a:t>10H :</a:t>
            </a:r>
            <a:r>
              <a:rPr lang="fr-FR" sz="1000" dirty="0">
                <a:cs typeface="Calibri" panose="020F0502020204030204" pitchFamily="34" charset="0"/>
              </a:rPr>
              <a:t> Messe des Familles. </a:t>
            </a:r>
            <a:br>
              <a:rPr lang="fr-FR" sz="1000" dirty="0">
                <a:cs typeface="Calibri" panose="020F0502020204030204" pitchFamily="34" charset="0"/>
              </a:rPr>
            </a:br>
            <a:r>
              <a:rPr lang="fr-FR" sz="1000" dirty="0">
                <a:cs typeface="Calibri" panose="020F0502020204030204" pitchFamily="34" charset="0"/>
              </a:rPr>
              <a:t>Les enfants du catéchisme et du patronage et leurs familles y sont</a:t>
            </a:r>
            <a:br>
              <a:rPr lang="fr-FR" sz="1000" dirty="0">
                <a:cs typeface="Calibri" panose="020F0502020204030204" pitchFamily="34" charset="0"/>
              </a:rPr>
            </a:br>
            <a:r>
              <a:rPr lang="fr-FR" sz="1000" dirty="0">
                <a:cs typeface="Calibri" panose="020F0502020204030204" pitchFamily="34" charset="0"/>
              </a:rPr>
              <a:t>tout particulièrement attendus.</a:t>
            </a:r>
          </a:p>
          <a:p>
            <a:r>
              <a:rPr lang="fr-FR" sz="1000" dirty="0">
                <a:cs typeface="Calibri" panose="020F0502020204030204" pitchFamily="34" charset="0"/>
              </a:rPr>
              <a:t>Un apéritif sera offert à l’issue de la Messe par l’AFC de ND du Lys.</a:t>
            </a:r>
          </a:p>
          <a:p>
            <a:pPr>
              <a:spcAft>
                <a:spcPts val="200"/>
              </a:spcAft>
            </a:pPr>
            <a:r>
              <a:rPr lang="fr-FR" sz="1000" b="1" i="1" dirty="0">
                <a:cs typeface="Calibri" panose="020F0502020204030204" pitchFamily="34" charset="0"/>
              </a:rPr>
              <a:t>A la sortie des messes de 10h et de 11h15 : </a:t>
            </a:r>
            <a:r>
              <a:rPr lang="fr-FR" sz="1000" b="1" dirty="0">
                <a:cs typeface="Calibri" panose="020F0502020204030204" pitchFamily="34" charset="0"/>
              </a:rPr>
              <a:t>quête en faveur du patronage.</a:t>
            </a:r>
          </a:p>
          <a:p>
            <a:pPr>
              <a:spcAft>
                <a:spcPts val="500"/>
              </a:spcAft>
            </a:pPr>
            <a:r>
              <a:rPr lang="fr-FR" sz="1000" i="1" dirty="0">
                <a:cs typeface="Calibri" panose="020F0502020204030204" pitchFamily="34" charset="0"/>
              </a:rPr>
              <a:t>11h15 : </a:t>
            </a:r>
            <a:r>
              <a:rPr lang="fr-FR" sz="1000" dirty="0">
                <a:cs typeface="Calibri" panose="020F0502020204030204" pitchFamily="34" charset="0"/>
              </a:rPr>
              <a:t>Messe de la Purification de la Vierge Marie</a:t>
            </a:r>
            <a:endParaRPr lang="fr-FR" sz="1000" i="1" dirty="0">
              <a:cs typeface="Calibri" panose="020F0502020204030204" pitchFamily="34" charset="0"/>
            </a:endParaRPr>
          </a:p>
        </p:txBody>
      </p:sp>
      <p:sp>
        <p:nvSpPr>
          <p:cNvPr id="6" name="ZoneTexte 5">
            <a:extLst>
              <a:ext uri="{FF2B5EF4-FFF2-40B4-BE49-F238E27FC236}">
                <a16:creationId xmlns:a16="http://schemas.microsoft.com/office/drawing/2014/main" id="{FC0399B7-8F31-3F7F-BF8A-B1A90D01CC8E}"/>
              </a:ext>
            </a:extLst>
          </p:cNvPr>
          <p:cNvSpPr txBox="1"/>
          <p:nvPr/>
        </p:nvSpPr>
        <p:spPr>
          <a:xfrm>
            <a:off x="5107141" y="1430119"/>
            <a:ext cx="4451673" cy="987504"/>
          </a:xfrm>
          <a:prstGeom prst="roundRect">
            <a:avLst/>
          </a:prstGeom>
          <a:noFill/>
        </p:spPr>
        <p:txBody>
          <a:bodyPr wrap="square" rtlCol="0">
            <a:spAutoFit/>
          </a:bodyPr>
          <a:lstStyle/>
          <a:p>
            <a:r>
              <a:rPr lang="fr-FR" sz="1100" b="1" dirty="0">
                <a:cs typeface="Calibri" panose="020F0502020204030204" pitchFamily="34" charset="0"/>
              </a:rPr>
              <a:t>VENDREDI 10 FÉVRIER</a:t>
            </a:r>
            <a:endParaRPr lang="fr-FR" sz="1000" i="1" dirty="0">
              <a:cs typeface="Calibri" panose="020F0502020204030204" pitchFamily="34" charset="0"/>
            </a:endParaRPr>
          </a:p>
          <a:p>
            <a:r>
              <a:rPr lang="fr-FR" sz="1100" b="1" dirty="0">
                <a:cs typeface="Calibri" panose="020F0502020204030204" pitchFamily="34" charset="0"/>
              </a:rPr>
              <a:t>Journée pour le respect de la vie humaine</a:t>
            </a:r>
          </a:p>
          <a:p>
            <a:pPr algn="just"/>
            <a:r>
              <a:rPr lang="fr-FR" sz="1000" dirty="0">
                <a:cs typeface="Calibri" panose="020F0502020204030204" pitchFamily="34" charset="0"/>
              </a:rPr>
              <a:t>Mgr Laurent Ulrich invite les catholiques parisiens à faire de cette journée, veille de la fête de ND de Lourdes et de la Journée de prière pour les personnes malades, une journée de jeûne et de prière pour le respect de la vie humaine. </a:t>
            </a:r>
          </a:p>
        </p:txBody>
      </p:sp>
      <p:sp>
        <p:nvSpPr>
          <p:cNvPr id="7" name="ZoneTexte 6">
            <a:extLst>
              <a:ext uri="{FF2B5EF4-FFF2-40B4-BE49-F238E27FC236}">
                <a16:creationId xmlns:a16="http://schemas.microsoft.com/office/drawing/2014/main" id="{A6028CE4-5AA1-EA49-A5E8-B845A72CF46A}"/>
              </a:ext>
            </a:extLst>
          </p:cNvPr>
          <p:cNvSpPr txBox="1"/>
          <p:nvPr/>
        </p:nvSpPr>
        <p:spPr>
          <a:xfrm>
            <a:off x="347188" y="5238651"/>
            <a:ext cx="4451673" cy="1338828"/>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Aft>
                <a:spcPts val="200"/>
              </a:spcAft>
            </a:pPr>
            <a:r>
              <a:rPr lang="fr-FR" sz="1100" b="1" dirty="0">
                <a:cs typeface="Calibri" panose="020F0502020204030204" pitchFamily="34" charset="0"/>
              </a:rPr>
              <a:t>PÈLERINAGE À ASSISE AVEC LA PAROISSE ST-JEAN-BAPTISTE DE LA SALLE</a:t>
            </a:r>
          </a:p>
          <a:p>
            <a:pPr algn="ctr">
              <a:spcAft>
                <a:spcPts val="200"/>
              </a:spcAft>
            </a:pPr>
            <a:r>
              <a:rPr lang="fr-FR" sz="1000" dirty="0">
                <a:cs typeface="Calibri" panose="020F0502020204030204" pitchFamily="34" charset="0"/>
              </a:rPr>
              <a:t>Il reste quelques places pour le pèlerinage organisé par la paroisse</a:t>
            </a:r>
          </a:p>
          <a:p>
            <a:pPr algn="ctr">
              <a:spcAft>
                <a:spcPts val="200"/>
              </a:spcAft>
            </a:pPr>
            <a:r>
              <a:rPr lang="fr-FR" sz="1000" b="1" dirty="0">
                <a:cs typeface="Calibri" panose="020F0502020204030204" pitchFamily="34" charset="0"/>
              </a:rPr>
              <a:t>du mardi 25 au samedi 29 avril 2023</a:t>
            </a:r>
          </a:p>
          <a:p>
            <a:pPr algn="ctr"/>
            <a:r>
              <a:rPr lang="fr-FR" sz="1000" dirty="0">
                <a:cs typeface="Calibri" panose="020F0502020204030204" pitchFamily="34" charset="0"/>
              </a:rPr>
              <a:t>de 7 à 77 ans ! Seul, en couple, ou en famille.</a:t>
            </a:r>
          </a:p>
          <a:p>
            <a:pPr algn="ctr"/>
            <a:r>
              <a:rPr lang="fr-FR" sz="1000" dirty="0">
                <a:cs typeface="Calibri" panose="020F0502020204030204" pitchFamily="34" charset="0"/>
              </a:rPr>
              <a:t>Les étapes principales : Valle Santa, </a:t>
            </a:r>
            <a:r>
              <a:rPr lang="fr-FR" sz="1000" dirty="0" err="1">
                <a:cs typeface="Calibri" panose="020F0502020204030204" pitchFamily="34" charset="0"/>
              </a:rPr>
              <a:t>Greccio</a:t>
            </a:r>
            <a:r>
              <a:rPr lang="fr-FR" sz="1000" dirty="0">
                <a:cs typeface="Calibri" panose="020F0502020204030204" pitchFamily="34" charset="0"/>
              </a:rPr>
              <a:t>, Assise, l’Alverne, Gubbio, Orvieto</a:t>
            </a:r>
          </a:p>
          <a:p>
            <a:pPr algn="ctr">
              <a:spcAft>
                <a:spcPts val="400"/>
              </a:spcAft>
            </a:pPr>
            <a:r>
              <a:rPr lang="fr-FR" sz="1000" dirty="0">
                <a:cs typeface="Calibri" panose="020F0502020204030204" pitchFamily="34" charset="0"/>
              </a:rPr>
              <a:t>Clôture des inscriptions le 10 février.</a:t>
            </a:r>
          </a:p>
          <a:p>
            <a:pPr algn="ctr">
              <a:spcBef>
                <a:spcPts val="200"/>
              </a:spcBef>
            </a:pPr>
            <a:r>
              <a:rPr lang="fr-FR" sz="1000" dirty="0">
                <a:cs typeface="Calibri" panose="020F0502020204030204" pitchFamily="34" charset="0"/>
              </a:rPr>
              <a:t>Inscriptions : </a:t>
            </a:r>
            <a:r>
              <a:rPr lang="fr-FR" sz="1000" dirty="0">
                <a:cs typeface="Calibri" panose="020F0502020204030204" pitchFamily="34" charset="0"/>
                <a:hlinkClick r:id="rId5"/>
              </a:rPr>
              <a:t>https://vu.fr/POgI </a:t>
            </a:r>
            <a:r>
              <a:rPr lang="fr-FR" sz="1000" dirty="0">
                <a:cs typeface="Calibri" panose="020F0502020204030204" pitchFamily="34" charset="0"/>
              </a:rPr>
              <a:t>ou </a:t>
            </a:r>
            <a:r>
              <a:rPr lang="fr-FR" sz="1000" dirty="0" err="1">
                <a:cs typeface="Calibri" panose="020F0502020204030204" pitchFamily="34" charset="0"/>
              </a:rPr>
              <a:t>QRcode</a:t>
            </a:r>
            <a:endParaRPr lang="fr-FR" sz="1000" b="1" dirty="0">
              <a:cs typeface="Calibri" panose="020F0502020204030204" pitchFamily="34" charset="0"/>
            </a:endParaRPr>
          </a:p>
        </p:txBody>
      </p:sp>
      <p:pic>
        <p:nvPicPr>
          <p:cNvPr id="19" name="Image 18">
            <a:extLst>
              <a:ext uri="{FF2B5EF4-FFF2-40B4-BE49-F238E27FC236}">
                <a16:creationId xmlns:a16="http://schemas.microsoft.com/office/drawing/2014/main" id="{FCD17027-F94A-9104-EB16-8C1FECE08068}"/>
              </a:ext>
            </a:extLst>
          </p:cNvPr>
          <p:cNvPicPr>
            <a:picLocks noChangeAspect="1"/>
          </p:cNvPicPr>
          <p:nvPr/>
        </p:nvPicPr>
        <p:blipFill>
          <a:blip r:embed="rId6"/>
          <a:stretch>
            <a:fillRect/>
          </a:stretch>
        </p:blipFill>
        <p:spPr>
          <a:xfrm>
            <a:off x="4363516" y="6155740"/>
            <a:ext cx="420634" cy="409266"/>
          </a:xfrm>
          <a:prstGeom prst="rect">
            <a:avLst/>
          </a:prstGeom>
        </p:spPr>
      </p:pic>
      <p:sp>
        <p:nvSpPr>
          <p:cNvPr id="10" name="ZoneTexte 9">
            <a:extLst>
              <a:ext uri="{FF2B5EF4-FFF2-40B4-BE49-F238E27FC236}">
                <a16:creationId xmlns:a16="http://schemas.microsoft.com/office/drawing/2014/main" id="{E3B820E4-FDE2-7F80-6852-14BC16928AA1}"/>
              </a:ext>
            </a:extLst>
          </p:cNvPr>
          <p:cNvSpPr txBox="1"/>
          <p:nvPr/>
        </p:nvSpPr>
        <p:spPr>
          <a:xfrm>
            <a:off x="5107140" y="4246662"/>
            <a:ext cx="4451673" cy="987504"/>
          </a:xfrm>
          <a:prstGeom prst="roundRect">
            <a:avLst/>
          </a:prstGeom>
          <a:noFill/>
        </p:spPr>
        <p:txBody>
          <a:bodyPr wrap="square" rtlCol="0">
            <a:spAutoFit/>
          </a:bodyPr>
          <a:lstStyle/>
          <a:p>
            <a:r>
              <a:rPr lang="fr-FR" sz="1100" b="1" dirty="0">
                <a:cs typeface="Calibri" panose="020F0502020204030204" pitchFamily="34" charset="0"/>
              </a:rPr>
              <a:t>APPEL POUR LE BUIS DES RAMEAUX</a:t>
            </a:r>
            <a:endParaRPr lang="fr-FR" sz="1000" b="1" dirty="0">
              <a:cs typeface="Calibri" panose="020F0502020204030204" pitchFamily="34" charset="0"/>
            </a:endParaRPr>
          </a:p>
          <a:p>
            <a:r>
              <a:rPr lang="fr-FR" sz="1000" dirty="0">
                <a:cs typeface="Calibri" panose="020F0502020204030204" pitchFamily="34" charset="0"/>
              </a:rPr>
              <a:t>Nous recherchons une source d’approvisionnement en buis pour la fête des Rameaux le dimanche 2 avril. Si vous en avez dans vos jardins ou propriétés de vacances, pourriez-vous nous en fournir ? </a:t>
            </a:r>
          </a:p>
          <a:p>
            <a:r>
              <a:rPr lang="fr-FR" sz="1000" b="1" dirty="0">
                <a:cs typeface="Calibri" panose="020F0502020204030204" pitchFamily="34" charset="0"/>
              </a:rPr>
              <a:t>Contact :</a:t>
            </a:r>
            <a:r>
              <a:rPr lang="fr-FR" sz="1000" dirty="0">
                <a:cs typeface="Calibri" panose="020F0502020204030204" pitchFamily="34" charset="0"/>
              </a:rPr>
              <a:t> tel : 01 45 67 91 73.</a:t>
            </a:r>
            <a:r>
              <a:rPr lang="fr-FR" sz="1100" dirty="0">
                <a:cs typeface="Calibri" panose="020F0502020204030204" pitchFamily="34" charset="0"/>
              </a:rPr>
              <a:t> </a:t>
            </a:r>
            <a:r>
              <a:rPr lang="fr-FR" sz="1000" dirty="0">
                <a:cs typeface="Calibri" panose="020F0502020204030204" pitchFamily="34" charset="0"/>
                <a:hlinkClick r:id="rId7"/>
              </a:rPr>
              <a:t>secrétariat.ndl@gmail.com </a:t>
            </a:r>
            <a:endParaRPr lang="fr-FR" sz="1000" dirty="0">
              <a:cs typeface="Calibri" panose="020F0502020204030204" pitchFamily="34" charset="0"/>
            </a:endParaRPr>
          </a:p>
        </p:txBody>
      </p:sp>
      <p:pic>
        <p:nvPicPr>
          <p:cNvPr id="13" name="Image 12">
            <a:extLst>
              <a:ext uri="{FF2B5EF4-FFF2-40B4-BE49-F238E27FC236}">
                <a16:creationId xmlns:a16="http://schemas.microsoft.com/office/drawing/2014/main" id="{EAB2AB05-7072-F844-A38B-9D88E41EF990}"/>
              </a:ext>
            </a:extLst>
          </p:cNvPr>
          <p:cNvPicPr>
            <a:picLocks noChangeAspect="1"/>
          </p:cNvPicPr>
          <p:nvPr/>
        </p:nvPicPr>
        <p:blipFill rotWithShape="1">
          <a:blip r:embed="rId8"/>
          <a:srcRect l="13292" r="10143" b="23775"/>
          <a:stretch/>
        </p:blipFill>
        <p:spPr>
          <a:xfrm>
            <a:off x="8531941" y="4834603"/>
            <a:ext cx="744087" cy="424014"/>
          </a:xfrm>
          <a:prstGeom prst="rect">
            <a:avLst/>
          </a:prstGeom>
        </p:spPr>
      </p:pic>
      <p:pic>
        <p:nvPicPr>
          <p:cNvPr id="15" name="Image 14">
            <a:extLst>
              <a:ext uri="{FF2B5EF4-FFF2-40B4-BE49-F238E27FC236}">
                <a16:creationId xmlns:a16="http://schemas.microsoft.com/office/drawing/2014/main" id="{6CF51BBD-7B6A-68A9-DA92-867DDACF532D}"/>
              </a:ext>
            </a:extLst>
          </p:cNvPr>
          <p:cNvPicPr>
            <a:picLocks noChangeAspect="1"/>
          </p:cNvPicPr>
          <p:nvPr/>
        </p:nvPicPr>
        <p:blipFill rotWithShape="1">
          <a:blip r:embed="rId9"/>
          <a:srcRect l="10642" t="6873" r="680" b="19772"/>
          <a:stretch/>
        </p:blipFill>
        <p:spPr>
          <a:xfrm>
            <a:off x="9076646" y="2757718"/>
            <a:ext cx="398764" cy="495691"/>
          </a:xfrm>
          <a:prstGeom prst="rect">
            <a:avLst/>
          </a:prstGeom>
        </p:spPr>
      </p:pic>
      <p:pic>
        <p:nvPicPr>
          <p:cNvPr id="14" name="Image 13">
            <a:extLst>
              <a:ext uri="{FF2B5EF4-FFF2-40B4-BE49-F238E27FC236}">
                <a16:creationId xmlns:a16="http://schemas.microsoft.com/office/drawing/2014/main" id="{13A97EC2-1981-EBF8-4925-EE63FD1D6B39}"/>
              </a:ext>
            </a:extLst>
          </p:cNvPr>
          <p:cNvPicPr>
            <a:picLocks noChangeAspect="1"/>
          </p:cNvPicPr>
          <p:nvPr/>
        </p:nvPicPr>
        <p:blipFill rotWithShape="1">
          <a:blip r:embed="rId10"/>
          <a:srcRect l="15100" t="1811" r="15442" b="4180"/>
          <a:stretch/>
        </p:blipFill>
        <p:spPr>
          <a:xfrm>
            <a:off x="4371119" y="1071852"/>
            <a:ext cx="405428" cy="548734"/>
          </a:xfrm>
          <a:prstGeom prst="rect">
            <a:avLst/>
          </a:prstGeom>
        </p:spPr>
      </p:pic>
    </p:spTree>
    <p:extLst>
      <p:ext uri="{BB962C8B-B14F-4D97-AF65-F5344CB8AC3E}">
        <p14:creationId xmlns:p14="http://schemas.microsoft.com/office/powerpoint/2010/main" val="39158673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29283</TotalTime>
  <Words>1939</Words>
  <Application>Microsoft Office PowerPoint</Application>
  <PresentationFormat>Format A4 (210 x 297 mm)</PresentationFormat>
  <Paragraphs>68</Paragraphs>
  <Slides>2</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Garamond</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Secretariat</cp:lastModifiedBy>
  <cp:revision>1159</cp:revision>
  <cp:lastPrinted>2023-02-03T14:17:22Z</cp:lastPrinted>
  <dcterms:created xsi:type="dcterms:W3CDTF">2021-09-08T18:39:39Z</dcterms:created>
  <dcterms:modified xsi:type="dcterms:W3CDTF">2023-02-03T14:20:24Z</dcterms:modified>
</cp:coreProperties>
</file>