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8" r:id="rId2"/>
    <p:sldId id="260" r:id="rId3"/>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cretariat" initials="S" lastIdx="1" clrIdx="0">
    <p:extLst>
      <p:ext uri="{19B8F6BF-5375-455C-9EA6-DF929625EA0E}">
        <p15:presenceInfo xmlns:p15="http://schemas.microsoft.com/office/powerpoint/2012/main" userId="Secretaria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0D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1259" autoAdjust="0"/>
  </p:normalViewPr>
  <p:slideViewPr>
    <p:cSldViewPr snapToGrid="0" snapToObjects="1">
      <p:cViewPr varScale="1">
        <p:scale>
          <a:sx n="90" d="100"/>
          <a:sy n="90" d="100"/>
        </p:scale>
        <p:origin x="12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9" y="0"/>
            <a:ext cx="2946347" cy="498215"/>
          </a:xfrm>
          <a:prstGeom prst="rect">
            <a:avLst/>
          </a:prstGeom>
        </p:spPr>
        <p:txBody>
          <a:bodyPr vert="horz" lIns="91386" tIns="45689" rIns="91386" bIns="45689" rtlCol="0"/>
          <a:lstStyle>
            <a:lvl1pPr algn="l">
              <a:defRPr sz="1200"/>
            </a:lvl1pPr>
          </a:lstStyle>
          <a:p>
            <a:endParaRPr lang="fr-FR"/>
          </a:p>
        </p:txBody>
      </p:sp>
      <p:sp>
        <p:nvSpPr>
          <p:cNvPr id="3" name="Espace réservé de la date 2"/>
          <p:cNvSpPr>
            <a:spLocks noGrp="1"/>
          </p:cNvSpPr>
          <p:nvPr>
            <p:ph type="dt" idx="1"/>
          </p:nvPr>
        </p:nvSpPr>
        <p:spPr>
          <a:xfrm>
            <a:off x="3851351" y="0"/>
            <a:ext cx="2946347" cy="498215"/>
          </a:xfrm>
          <a:prstGeom prst="rect">
            <a:avLst/>
          </a:prstGeom>
        </p:spPr>
        <p:txBody>
          <a:bodyPr vert="horz" lIns="91386" tIns="45689" rIns="91386" bIns="45689" rtlCol="0"/>
          <a:lstStyle>
            <a:lvl1pPr algn="r">
              <a:defRPr sz="1200"/>
            </a:lvl1pPr>
          </a:lstStyle>
          <a:p>
            <a:fld id="{28F450B4-51CE-974F-B2B7-36668CC62980}" type="datetimeFigureOut">
              <a:rPr lang="fr-FR" smtClean="0"/>
              <a:t>29/09/2023</a:t>
            </a:fld>
            <a:endParaRPr lang="fr-FR"/>
          </a:p>
        </p:txBody>
      </p:sp>
      <p:sp>
        <p:nvSpPr>
          <p:cNvPr id="4" name="Espace réservé de l'image des diapositives 3"/>
          <p:cNvSpPr>
            <a:spLocks noGrp="1" noRot="1" noChangeAspect="1"/>
          </p:cNvSpPr>
          <p:nvPr>
            <p:ph type="sldImg" idx="2"/>
          </p:nvPr>
        </p:nvSpPr>
        <p:spPr>
          <a:xfrm>
            <a:off x="979488" y="1241425"/>
            <a:ext cx="4840287" cy="3351213"/>
          </a:xfrm>
          <a:prstGeom prst="rect">
            <a:avLst/>
          </a:prstGeom>
          <a:noFill/>
          <a:ln w="12700">
            <a:solidFill>
              <a:prstClr val="black"/>
            </a:solidFill>
          </a:ln>
        </p:spPr>
        <p:txBody>
          <a:bodyPr vert="horz" lIns="91386" tIns="45689" rIns="91386" bIns="45689"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386" tIns="45689" rIns="91386" bIns="45689"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9" y="9431600"/>
            <a:ext cx="2946347" cy="498214"/>
          </a:xfrm>
          <a:prstGeom prst="rect">
            <a:avLst/>
          </a:prstGeom>
        </p:spPr>
        <p:txBody>
          <a:bodyPr vert="horz" lIns="91386" tIns="45689" rIns="91386" bIns="456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51" y="9431600"/>
            <a:ext cx="2946347" cy="498214"/>
          </a:xfrm>
          <a:prstGeom prst="rect">
            <a:avLst/>
          </a:prstGeom>
        </p:spPr>
        <p:txBody>
          <a:bodyPr vert="horz" lIns="91386" tIns="45689" rIns="91386" bIns="45689" rtlCol="0" anchor="b"/>
          <a:lstStyle>
            <a:lvl1pPr algn="r">
              <a:defRPr sz="1200"/>
            </a:lvl1pPr>
          </a:lstStyle>
          <a:p>
            <a:fld id="{C3E1C0E0-FA4B-AC47-9A4E-0CB8323AE0DD}" type="slidenum">
              <a:rPr lang="fr-FR" smtClean="0"/>
              <a:t>‹N°›</a:t>
            </a:fld>
            <a:endParaRPr lang="fr-FR"/>
          </a:p>
        </p:txBody>
      </p:sp>
    </p:spTree>
    <p:extLst>
      <p:ext uri="{BB962C8B-B14F-4D97-AF65-F5344CB8AC3E}">
        <p14:creationId xmlns:p14="http://schemas.microsoft.com/office/powerpoint/2010/main" val="222970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1</a:t>
            </a:fld>
            <a:endParaRPr lang="fr-FR"/>
          </a:p>
        </p:txBody>
      </p:sp>
    </p:spTree>
    <p:extLst>
      <p:ext uri="{BB962C8B-B14F-4D97-AF65-F5344CB8AC3E}">
        <p14:creationId xmlns:p14="http://schemas.microsoft.com/office/powerpoint/2010/main" val="156331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2</a:t>
            </a:fld>
            <a:endParaRPr lang="fr-FR"/>
          </a:p>
        </p:txBody>
      </p:sp>
    </p:spTree>
    <p:extLst>
      <p:ext uri="{BB962C8B-B14F-4D97-AF65-F5344CB8AC3E}">
        <p14:creationId xmlns:p14="http://schemas.microsoft.com/office/powerpoint/2010/main" val="164420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29/09/2023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65222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29/09/2023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257201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29/09/2023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80198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29/09/2023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91425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8C7D41-7A51-C24C-B93A-E1B310A24A8C}" type="datetimeFigureOut">
              <a:rPr lang="fr-FR" smtClean="0"/>
              <a:t>29/09/2023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169321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8C7D41-7A51-C24C-B93A-E1B310A24A8C}" type="datetimeFigureOut">
              <a:rPr lang="fr-FR" smtClean="0"/>
              <a:t>29/09/2023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71966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8C7D41-7A51-C24C-B93A-E1B310A24A8C}" type="datetimeFigureOut">
              <a:rPr lang="fr-FR" smtClean="0"/>
              <a:t>29/09/2023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28308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8C7D41-7A51-C24C-B93A-E1B310A24A8C}" type="datetimeFigureOut">
              <a:rPr lang="fr-FR" smtClean="0"/>
              <a:t>29/09/2023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19072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7D41-7A51-C24C-B93A-E1B310A24A8C}" type="datetimeFigureOut">
              <a:rPr lang="fr-FR" smtClean="0"/>
              <a:t>29/09/2023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58112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29/09/2023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3025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29/09/2023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9438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7D41-7A51-C24C-B93A-E1B310A24A8C}" type="datetimeFigureOut">
              <a:rPr lang="fr-FR" smtClean="0"/>
              <a:t>29/09/2023</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622C4-4150-FF47-BEF0-587477F67A88}" type="slidenum">
              <a:rPr lang="fr-FR" smtClean="0"/>
              <a:t>‹N°›</a:t>
            </a:fld>
            <a:endParaRPr lang="fr-FR"/>
          </a:p>
        </p:txBody>
      </p:sp>
    </p:spTree>
    <p:extLst>
      <p:ext uri="{BB962C8B-B14F-4D97-AF65-F5344CB8AC3E}">
        <p14:creationId xmlns:p14="http://schemas.microsoft.com/office/powerpoint/2010/main" val="3667532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nddulys@gmail.com" TargetMode="External"/><Relationship Id="rId5" Type="http://schemas.openxmlformats.org/officeDocument/2006/relationships/hyperlink" Target="mailto:secretariat.ndl@gmail.com" TargetMode="External"/><Relationship Id="rId4" Type="http://schemas.openxmlformats.org/officeDocument/2006/relationships/hyperlink" Target="mailto:recteur.ndl@gmail.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cer.catholique.fr/"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mailto:nddulys@gmail.com" TargetMode="External"/><Relationship Id="rId4" Type="http://schemas.openxmlformats.org/officeDocument/2006/relationships/hyperlink" Target="mailto:benedicte.meuriot@orange.fr"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 sombre&#10;&#10;Description générée automatiquement">
            <a:extLst>
              <a:ext uri="{FF2B5EF4-FFF2-40B4-BE49-F238E27FC236}">
                <a16:creationId xmlns:a16="http://schemas.microsoft.com/office/drawing/2014/main" id="{CCA86BDE-DB19-4546-84BB-7719301A310B}"/>
              </a:ext>
            </a:extLst>
          </p:cNvPr>
          <p:cNvPicPr>
            <a:picLocks noChangeAspect="1"/>
          </p:cNvPicPr>
          <p:nvPr/>
        </p:nvPicPr>
        <p:blipFill>
          <a:blip r:embed="rId3"/>
          <a:stretch>
            <a:fillRect/>
          </a:stretch>
        </p:blipFill>
        <p:spPr>
          <a:xfrm>
            <a:off x="5426207" y="219817"/>
            <a:ext cx="655797" cy="1765984"/>
          </a:xfrm>
          <a:prstGeom prst="rect">
            <a:avLst/>
          </a:prstGeom>
        </p:spPr>
      </p:pic>
      <p:sp>
        <p:nvSpPr>
          <p:cNvPr id="2" name="ZoneTexte 1">
            <a:extLst>
              <a:ext uri="{FF2B5EF4-FFF2-40B4-BE49-F238E27FC236}">
                <a16:creationId xmlns:a16="http://schemas.microsoft.com/office/drawing/2014/main" id="{FA9DC746-665A-9040-9DE1-5108A55DB838}"/>
              </a:ext>
            </a:extLst>
          </p:cNvPr>
          <p:cNvSpPr txBox="1"/>
          <p:nvPr/>
        </p:nvSpPr>
        <p:spPr>
          <a:xfrm>
            <a:off x="6954695" y="316176"/>
            <a:ext cx="2614113" cy="677108"/>
          </a:xfrm>
          <a:prstGeom prst="rect">
            <a:avLst/>
          </a:prstGeom>
          <a:noFill/>
        </p:spPr>
        <p:txBody>
          <a:bodyPr wrap="none" rtlCol="0">
            <a:spAutoFit/>
          </a:bodyPr>
          <a:lstStyle/>
          <a:p>
            <a:pPr algn="ctr"/>
            <a:r>
              <a:rPr lang="fr-FR" sz="2200" dirty="0"/>
              <a:t>NOTRE-DAME DU LYS</a:t>
            </a:r>
          </a:p>
          <a:p>
            <a:pPr algn="ctr"/>
            <a:r>
              <a:rPr lang="fr-FR" sz="1600" dirty="0"/>
              <a:t>CHAPELLE &amp; PATRONAGE</a:t>
            </a:r>
          </a:p>
        </p:txBody>
      </p:sp>
      <p:sp>
        <p:nvSpPr>
          <p:cNvPr id="10" name="ZoneTexte 9">
            <a:extLst>
              <a:ext uri="{FF2B5EF4-FFF2-40B4-BE49-F238E27FC236}">
                <a16:creationId xmlns:a16="http://schemas.microsoft.com/office/drawing/2014/main" id="{C355E8EE-D4C1-F847-9DFF-38615CC6A91E}"/>
              </a:ext>
            </a:extLst>
          </p:cNvPr>
          <p:cNvSpPr txBox="1"/>
          <p:nvPr/>
        </p:nvSpPr>
        <p:spPr>
          <a:xfrm>
            <a:off x="6082004" y="853988"/>
            <a:ext cx="686376" cy="1200329"/>
          </a:xfrm>
          <a:prstGeom prst="rect">
            <a:avLst/>
          </a:prstGeom>
          <a:noFill/>
        </p:spPr>
        <p:txBody>
          <a:bodyPr wrap="square" rtlCol="0">
            <a:spAutoFit/>
            <a:scene3d>
              <a:camera prst="orthographicFront">
                <a:rot lat="300000" lon="0" rev="0"/>
              </a:camera>
              <a:lightRig rig="threePt" dir="t"/>
            </a:scene3d>
          </a:bodyPr>
          <a:lstStyle/>
          <a:p>
            <a:pPr algn="just"/>
            <a:r>
              <a:rPr lang="fr-FR" sz="800" i="1" dirty="0">
                <a:latin typeface="Garamond" panose="02020404030301010803" pitchFamily="18" charset="0"/>
              </a:rPr>
              <a:t>Comme </a:t>
            </a:r>
          </a:p>
          <a:p>
            <a:pPr algn="just"/>
            <a:r>
              <a:rPr lang="fr-FR" sz="800" i="1" dirty="0">
                <a:latin typeface="Garamond" panose="02020404030301010803" pitchFamily="18" charset="0"/>
              </a:rPr>
              <a:t>un lys </a:t>
            </a:r>
          </a:p>
          <a:p>
            <a:pPr algn="just"/>
            <a:r>
              <a:rPr lang="fr-FR" sz="800" i="1" dirty="0">
                <a:latin typeface="Garamond" panose="02020404030301010803" pitchFamily="18" charset="0"/>
              </a:rPr>
              <a:t>au milieu</a:t>
            </a:r>
          </a:p>
          <a:p>
            <a:pPr algn="just"/>
            <a:r>
              <a:rPr lang="fr-FR" sz="800" i="1" dirty="0">
                <a:latin typeface="Garamond" panose="02020404030301010803" pitchFamily="18" charset="0"/>
              </a:rPr>
              <a:t>des épines, </a:t>
            </a:r>
          </a:p>
          <a:p>
            <a:pPr algn="just"/>
            <a:r>
              <a:rPr lang="fr-FR" sz="800" i="1" dirty="0">
                <a:latin typeface="Garamond" panose="02020404030301010803" pitchFamily="18" charset="0"/>
              </a:rPr>
              <a:t>telle est </a:t>
            </a:r>
          </a:p>
          <a:p>
            <a:pPr algn="just"/>
            <a:r>
              <a:rPr lang="fr-FR" sz="800" i="1" dirty="0">
                <a:latin typeface="Garamond" panose="02020404030301010803" pitchFamily="18" charset="0"/>
              </a:rPr>
              <a:t>ma bien-aimée </a:t>
            </a:r>
          </a:p>
          <a:p>
            <a:pPr algn="just"/>
            <a:r>
              <a:rPr lang="fr-FR" sz="800" i="1" dirty="0">
                <a:latin typeface="Garamond" panose="02020404030301010803" pitchFamily="18" charset="0"/>
              </a:rPr>
              <a:t>parmi les </a:t>
            </a:r>
          </a:p>
          <a:p>
            <a:pPr algn="just"/>
            <a:r>
              <a:rPr lang="fr-FR" sz="800" i="1" dirty="0">
                <a:latin typeface="Garamond" panose="02020404030301010803" pitchFamily="18" charset="0"/>
              </a:rPr>
              <a:t>jeunes filles.</a:t>
            </a:r>
          </a:p>
          <a:p>
            <a:pPr algn="just"/>
            <a:r>
              <a:rPr lang="fr-FR" sz="800" i="1" dirty="0">
                <a:latin typeface="Garamond" panose="02020404030301010803" pitchFamily="18" charset="0"/>
              </a:rPr>
              <a:t>Ct 2,2</a:t>
            </a:r>
          </a:p>
        </p:txBody>
      </p:sp>
      <p:sp>
        <p:nvSpPr>
          <p:cNvPr id="15" name="ZoneTexte 14">
            <a:extLst>
              <a:ext uri="{FF2B5EF4-FFF2-40B4-BE49-F238E27FC236}">
                <a16:creationId xmlns:a16="http://schemas.microsoft.com/office/drawing/2014/main" id="{2C1A0AC4-C8DB-CB48-A3C5-4244718E8C96}"/>
              </a:ext>
            </a:extLst>
          </p:cNvPr>
          <p:cNvSpPr txBox="1"/>
          <p:nvPr/>
        </p:nvSpPr>
        <p:spPr>
          <a:xfrm>
            <a:off x="6410046" y="1165797"/>
            <a:ext cx="3177375" cy="579646"/>
          </a:xfrm>
          <a:prstGeom prst="rect">
            <a:avLst/>
          </a:prstGeom>
          <a:noFill/>
        </p:spPr>
        <p:txBody>
          <a:bodyPr wrap="square" rtlCol="0">
            <a:spAutoFit/>
          </a:bodyPr>
          <a:lstStyle/>
          <a:p>
            <a:pPr algn="r">
              <a:spcAft>
                <a:spcPts val="200"/>
              </a:spcAft>
            </a:pPr>
            <a:r>
              <a:rPr lang="fr-FR" sz="1000" b="1" dirty="0"/>
              <a:t>26</a:t>
            </a:r>
            <a:r>
              <a:rPr lang="fr-FR" sz="1000" b="1" baseline="30000" dirty="0"/>
              <a:t>ème</a:t>
            </a:r>
            <a:r>
              <a:rPr lang="fr-FR" sz="1000" b="1" dirty="0"/>
              <a:t> dimanche du temps ordinaire</a:t>
            </a:r>
          </a:p>
          <a:p>
            <a:pPr algn="r">
              <a:spcAft>
                <a:spcPts val="200"/>
              </a:spcAft>
            </a:pPr>
            <a:r>
              <a:rPr lang="fr-FR" sz="1000" b="1" dirty="0"/>
              <a:t>Solennité de Notre-Dame du Saint Rosaire </a:t>
            </a:r>
            <a:br>
              <a:rPr lang="fr-FR" sz="1000" b="1" dirty="0"/>
            </a:br>
            <a:r>
              <a:rPr lang="fr-FR" sz="1000" b="1" dirty="0"/>
              <a:t>du 1er au 7 octobre 2023</a:t>
            </a:r>
          </a:p>
        </p:txBody>
      </p:sp>
      <p:sp>
        <p:nvSpPr>
          <p:cNvPr id="4" name="ZoneTexte 3">
            <a:extLst>
              <a:ext uri="{FF2B5EF4-FFF2-40B4-BE49-F238E27FC236}">
                <a16:creationId xmlns:a16="http://schemas.microsoft.com/office/drawing/2014/main" id="{8207FD42-C1D2-D24B-B177-CD9DD4D34E43}"/>
              </a:ext>
            </a:extLst>
          </p:cNvPr>
          <p:cNvSpPr txBox="1"/>
          <p:nvPr/>
        </p:nvSpPr>
        <p:spPr>
          <a:xfrm>
            <a:off x="4439867" y="1154500"/>
            <a:ext cx="92366" cy="201044"/>
          </a:xfrm>
          <a:prstGeom prst="rect">
            <a:avLst/>
          </a:prstGeom>
          <a:noFill/>
        </p:spPr>
        <p:txBody>
          <a:bodyPr wrap="square" rtlCol="0">
            <a:spAutoFit/>
          </a:bodyPr>
          <a:lstStyle/>
          <a:p>
            <a:endParaRPr lang="fr-FR" dirty="0"/>
          </a:p>
        </p:txBody>
      </p:sp>
      <p:sp>
        <p:nvSpPr>
          <p:cNvPr id="17" name="ZoneTexte 16">
            <a:extLst>
              <a:ext uri="{FF2B5EF4-FFF2-40B4-BE49-F238E27FC236}">
                <a16:creationId xmlns:a16="http://schemas.microsoft.com/office/drawing/2014/main" id="{CA711CFA-2E20-794D-88D6-C1BB43DCA1E9}"/>
              </a:ext>
            </a:extLst>
          </p:cNvPr>
          <p:cNvSpPr txBox="1"/>
          <p:nvPr/>
        </p:nvSpPr>
        <p:spPr>
          <a:xfrm>
            <a:off x="1921042" y="2257927"/>
            <a:ext cx="184731" cy="369332"/>
          </a:xfrm>
          <a:prstGeom prst="rect">
            <a:avLst/>
          </a:prstGeom>
          <a:noFill/>
        </p:spPr>
        <p:txBody>
          <a:bodyPr wrap="none" rtlCol="0">
            <a:spAutoFit/>
          </a:bodyPr>
          <a:lstStyle/>
          <a:p>
            <a:endParaRPr lang="fr-FR" dirty="0"/>
          </a:p>
        </p:txBody>
      </p:sp>
      <p:sp>
        <p:nvSpPr>
          <p:cNvPr id="9" name="ZoneTexte 8">
            <a:extLst>
              <a:ext uri="{FF2B5EF4-FFF2-40B4-BE49-F238E27FC236}">
                <a16:creationId xmlns:a16="http://schemas.microsoft.com/office/drawing/2014/main" id="{D916E0D4-ABF0-7841-88F2-CAD6335BB273}"/>
              </a:ext>
            </a:extLst>
          </p:cNvPr>
          <p:cNvSpPr txBox="1"/>
          <p:nvPr/>
        </p:nvSpPr>
        <p:spPr>
          <a:xfrm>
            <a:off x="10226842" y="5053263"/>
            <a:ext cx="184731" cy="369332"/>
          </a:xfrm>
          <a:prstGeom prst="rect">
            <a:avLst/>
          </a:prstGeom>
          <a:noFill/>
        </p:spPr>
        <p:txBody>
          <a:bodyPr wrap="none" rtlCol="0">
            <a:spAutoFit/>
          </a:bodyPr>
          <a:lstStyle/>
          <a:p>
            <a:endParaRPr lang="fr-FR"/>
          </a:p>
        </p:txBody>
      </p:sp>
      <p:sp>
        <p:nvSpPr>
          <p:cNvPr id="3" name="ZoneTexte 2">
            <a:extLst>
              <a:ext uri="{FF2B5EF4-FFF2-40B4-BE49-F238E27FC236}">
                <a16:creationId xmlns:a16="http://schemas.microsoft.com/office/drawing/2014/main" id="{3DDCA107-465A-E764-6AB7-94C866D6CC40}"/>
              </a:ext>
            </a:extLst>
          </p:cNvPr>
          <p:cNvSpPr txBox="1"/>
          <p:nvPr/>
        </p:nvSpPr>
        <p:spPr>
          <a:xfrm>
            <a:off x="5352487" y="2096132"/>
            <a:ext cx="4305062" cy="3978012"/>
          </a:xfrm>
          <a:prstGeom prst="rect">
            <a:avLst/>
          </a:prstGeom>
          <a:noFill/>
        </p:spPr>
        <p:txBody>
          <a:bodyPr wrap="square" rtlCol="0">
            <a:spAutoFit/>
          </a:bodyPr>
          <a:lstStyle/>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 Le disciple n'est pas plus grand que le Maître .... » Je les comprends, Seigneur, ces paroles, je veux les pratiquer, avec le secours de Votre grâce. Je veux m'abaisser humblement et soumettre ma volonté à celle de mes sœurs, sans les contredire en rien, et sans rechercher si elles ont, ou non, le droit de me commander. </a:t>
            </a:r>
          </a:p>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Personne, ô mon Bien-Aimé, n’avait ce droit envers Vous, et cependant Vous avez obéi, à la sainte Vierge et à saint Joseph, mais encore à vos bourreaux. Maintenant, c’est dans l'Hostie que je Vous vois mettre le comble à Vos anéantissements. Avec quelle humilité, Vous Vous soumettez à tous Vos prêtres, sans faire aucune distinction entre ceux qui Vous aiment et ceux qui sont, hélas ! tièdes ou froids dans Votre service. Ils peuvent avancer, retarder l'heure du saint Sacrifice, toujours Vous êtes prêt à descendre du ciel à leur appel.</a:t>
            </a:r>
          </a:p>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 Ô mon Bien-Aimé, sous le voile de la blanche Hostie, que Vous m'apparaissez doux et humble de cœur ! Pour m'enseigner l'humilité, Vous ne pouvez Vous abaisser davantage ; aussi je veux, pour répondre à Votre amour, me mettre au dernier rang, partager Vos humiliations. Je Vous supplie, mon divin Jésus, de m'envoyer une humiliation, chaque fois que j'essaierai de m'élever au-dessus des autres. Mais, Seigneur, ma faiblesse Vous est connue ; chaque matin je prends la résolution de pratiquer l'humilité et, le soir, je reconnais que j'ai commis encore bien des fautes d'orgueil. À cette vue, je suis tentée de me décourager ; mais, je le sais, le découragement est aussi de l'orgueil ; je veux donc, ô mon Dieu, fonder sur Vous seul mon espérance </a:t>
            </a:r>
          </a:p>
          <a:p>
            <a:pPr algn="just">
              <a:spcAft>
                <a:spcPts val="3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Jésus, doux et humble de cœur, rendez mon cœur semblable au vôtre ».</a:t>
            </a:r>
          </a:p>
          <a:p>
            <a:pPr algn="r"/>
            <a:r>
              <a:rPr lang="fr-FR" sz="1000" i="1" dirty="0">
                <a:effectLst/>
                <a:latin typeface="Calibri" panose="020F0502020204030204" pitchFamily="34" charset="0"/>
                <a:ea typeface="Calibri" panose="020F0502020204030204" pitchFamily="34" charset="0"/>
                <a:cs typeface="Times New Roman" panose="02020603050405020304" pitchFamily="18" charset="0"/>
              </a:rPr>
              <a:t>Prière de Thérèse de l’Enfant-Jésus pour obtenir l'humilité – extraits</a:t>
            </a:r>
          </a:p>
        </p:txBody>
      </p:sp>
      <p:sp>
        <p:nvSpPr>
          <p:cNvPr id="5" name="ZoneTexte 4">
            <a:extLst>
              <a:ext uri="{FF2B5EF4-FFF2-40B4-BE49-F238E27FC236}">
                <a16:creationId xmlns:a16="http://schemas.microsoft.com/office/drawing/2014/main" id="{DD3F9E40-906A-098A-8E33-7CA19D2ED19F}"/>
              </a:ext>
            </a:extLst>
          </p:cNvPr>
          <p:cNvSpPr txBox="1"/>
          <p:nvPr/>
        </p:nvSpPr>
        <p:spPr>
          <a:xfrm>
            <a:off x="6768380" y="1772252"/>
            <a:ext cx="2188421" cy="276999"/>
          </a:xfrm>
          <a:prstGeom prst="rect">
            <a:avLst/>
          </a:prstGeom>
          <a:noFill/>
        </p:spPr>
        <p:txBody>
          <a:bodyPr wrap="none" rtlCol="0">
            <a:spAutoFit/>
          </a:bodyPr>
          <a:lstStyle/>
          <a:p>
            <a:pPr algn="ctr">
              <a:spcAft>
                <a:spcPts val="600"/>
              </a:spcAft>
            </a:pPr>
            <a:r>
              <a:rPr lang="fr-FR" sz="1200" b="1" dirty="0"/>
              <a:t>SAINTE THÉRÈSE ET L’HUMILITÉ</a:t>
            </a:r>
          </a:p>
        </p:txBody>
      </p:sp>
      <p:sp>
        <p:nvSpPr>
          <p:cNvPr id="12" name="ZoneTexte 11">
            <a:extLst>
              <a:ext uri="{FF2B5EF4-FFF2-40B4-BE49-F238E27FC236}">
                <a16:creationId xmlns:a16="http://schemas.microsoft.com/office/drawing/2014/main" id="{1788584F-E3F2-DA6A-8395-444DA367EE3E}"/>
              </a:ext>
            </a:extLst>
          </p:cNvPr>
          <p:cNvSpPr txBox="1"/>
          <p:nvPr/>
        </p:nvSpPr>
        <p:spPr>
          <a:xfrm>
            <a:off x="9916510" y="6448097"/>
            <a:ext cx="184731" cy="369332"/>
          </a:xfrm>
          <a:prstGeom prst="rect">
            <a:avLst/>
          </a:prstGeom>
          <a:noFill/>
        </p:spPr>
        <p:txBody>
          <a:bodyPr wrap="none" rtlCol="0">
            <a:spAutoFit/>
          </a:bodyPr>
          <a:lstStyle/>
          <a:p>
            <a:endParaRPr lang="fr-FR"/>
          </a:p>
        </p:txBody>
      </p:sp>
      <p:sp>
        <p:nvSpPr>
          <p:cNvPr id="8" name="ZoneTexte 7">
            <a:extLst>
              <a:ext uri="{FF2B5EF4-FFF2-40B4-BE49-F238E27FC236}">
                <a16:creationId xmlns:a16="http://schemas.microsoft.com/office/drawing/2014/main" id="{B7ECD78E-370F-D36A-4514-FD9571844CE2}"/>
              </a:ext>
            </a:extLst>
          </p:cNvPr>
          <p:cNvSpPr txBox="1"/>
          <p:nvPr/>
        </p:nvSpPr>
        <p:spPr>
          <a:xfrm>
            <a:off x="231181" y="175263"/>
            <a:ext cx="4348737" cy="66479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400"/>
              </a:spcAft>
            </a:pPr>
            <a:r>
              <a:rPr lang="fr-FR" sz="1100" b="1" dirty="0">
                <a:latin typeface="Calibri" panose="020F0502020204030204" pitchFamily="34" charset="0"/>
                <a:ea typeface="Times New Roman" panose="02020603050405020304" pitchFamily="18" charset="0"/>
                <a:cs typeface="Calibri" panose="020F0502020204030204" pitchFamily="34" charset="0"/>
              </a:rPr>
              <a:t>SAINTE THÉRÈSE ET LA CHARITÉ</a:t>
            </a:r>
          </a:p>
          <a:p>
            <a:pPr algn="just"/>
            <a:r>
              <a:rPr lang="fr-FR" sz="1000" dirty="0">
                <a:latin typeface="Calibri" panose="020F0502020204030204" pitchFamily="34" charset="0"/>
                <a:ea typeface="Times New Roman" panose="02020603050405020304" pitchFamily="18" charset="0"/>
                <a:cs typeface="Calibri" panose="020F0502020204030204" pitchFamily="34" charset="0"/>
              </a:rPr>
              <a:t>« En méditant les paroles de Jésus, j’ai compris combien mon amour pour mes sœurs était imparfait, j’ai vu que je ne les aimais pas comme le Bon Dieu les aime. Ah ! Je comprends maintenant que la charité parfaite consiste à supporter les défauts des autres, à ne point s’étonner de leurs faiblesses, à s’édifier des plus petits actes de vertus qu’on leur voit pratiquer. » (Sainte Thérèse)</a:t>
            </a:r>
          </a:p>
          <a:p>
            <a:pPr algn="just">
              <a:spcAft>
                <a:spcPts val="200"/>
              </a:spcAft>
            </a:pPr>
            <a:r>
              <a:rPr lang="fr-FR" sz="1000" dirty="0">
                <a:latin typeface="Calibri" panose="020F0502020204030204" pitchFamily="34" charset="0"/>
                <a:ea typeface="Times New Roman" panose="02020603050405020304" pitchFamily="18" charset="0"/>
                <a:cs typeface="Calibri" panose="020F0502020204030204" pitchFamily="34" charset="0"/>
              </a:rPr>
              <a:t> C’est en lisant les écrits de Thérèse que j’ai découvert à quel point la charité était un mystère : si je peux aimer, c’est par la grâce de Dieu qui m’entraîne dans son propre amour. Nous sommes si spontanément enclins à vouloir nous passer de Dieu, si prompts à gérer notre manière de vivre et d’aimer à partir de nous-mêmes, que nous en oublions si facilement cette vérité fondamentale de la vie chrétienne. Thérèse fait l’expérience d’un fossé entre son aspiration à aimer divinement : « Seigneur, je sais que vous ne commandez rien d’impossible », et le constat de sa pauvreté à aimer concrètement : « Vous connaissez mieux que moi ma faiblesse, mon imperfection, vous savez bien que jamais je ne pourrais aimer mes sœurs comme vous les aimez. ». Avant d’exercer la charité fraternelle, nous devrions prendre un temps de respiration, d’autant plus si le prochain éveille en nous quelque antipathie : prendre conscience qu’avec nos propres vertus, nos seules capacités humaines d’aimer, nous n’allons pas être capables d’aimer divinement ce frère comme Dieu l’aime. Pour donner corps à ce temps de recul avant d’exercer la charité fraternelle, voici quelques mots simples qui peuvent préparer le cœur : « Jésus, je vais devoir rencontrer telle personne, sa simple présence me fait perdre la paix. Je consens à ne pas savoir l’aimer comme tu veux l’aimer. J’accueille ma totale impuissance à lui offrir un sourire qui ne soit pas coincé. J’accepte ma grande pauvreté à l’aimer. » Pas très glorieuses ces paroles, me direz-vous ? J’en conviens, mais elles ont au moins le mérite d’être vraies. Cette impuissance reconnue n’est surtout pas le dernier mot du mouvement d’abandon, puisque les deux étapes suivantes vont nous ouvrir aux possibles de l’Amour divin au cœur de notre impossibilité d’aimer humainement. Appeler l’esprit d’amour : cette seconde phase du mouvement d’abandon au cœur de la charité est en quelque sorte une épiclèse. A la messe, le prêtre appelle le Saint-Esprit pour qu’il s’empare du pain et du vin, afin qu’ils deviennent la présence même du Christ Ressuscité. À ce deuxième stade de l’abandon, la personne appelle l’Esprit afin qu’il vienne s’emparer de son cœur humain limité en amour, pour le « consacrer » dans l’Amour même de Dieu. Laisser l’esprit d’amour aimer par moi. Après avoir appelé l’Esprit d’amour, afin qu’il aime, non pas à notre place mais en nous et par nous, il faudra se laisser agir par Lui. Thérèse traduira ainsi cette « transsubstantiation » du cœur : « Oui, je le sens lorsque je suis charitable, c’est Jésus seul qui agit en moi ; plus je suis unie à Lui, plus aussi j’aime toutes mes sœurs. ».</a:t>
            </a:r>
          </a:p>
          <a:p>
            <a:pPr algn="r">
              <a:spcAft>
                <a:spcPts val="600"/>
              </a:spcAft>
            </a:pPr>
            <a:r>
              <a:rPr lang="fr-FR" sz="1000" i="1" dirty="0">
                <a:latin typeface="Calibri" panose="020F0502020204030204" pitchFamily="34" charset="0"/>
                <a:ea typeface="Times New Roman" panose="02020603050405020304" pitchFamily="18" charset="0"/>
                <a:cs typeface="Calibri" panose="020F0502020204030204" pitchFamily="34" charset="0"/>
              </a:rPr>
              <a:t>Père Joël Guibert – L’abandon à Dieu, un chemin de paix Ed du Carmel</a:t>
            </a:r>
          </a:p>
        </p:txBody>
      </p:sp>
      <p:sp>
        <p:nvSpPr>
          <p:cNvPr id="6" name="ZoneTexte 5">
            <a:extLst>
              <a:ext uri="{FF2B5EF4-FFF2-40B4-BE49-F238E27FC236}">
                <a16:creationId xmlns:a16="http://schemas.microsoft.com/office/drawing/2014/main" id="{D0F14F34-3EBA-2895-75CF-9E43CA931430}"/>
              </a:ext>
            </a:extLst>
          </p:cNvPr>
          <p:cNvSpPr txBox="1"/>
          <p:nvPr/>
        </p:nvSpPr>
        <p:spPr>
          <a:xfrm>
            <a:off x="5149211" y="5994345"/>
            <a:ext cx="4451673" cy="738664"/>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000" dirty="0"/>
              <a:t> </a:t>
            </a:r>
            <a:r>
              <a:rPr lang="fr-FR" sz="800" dirty="0"/>
              <a:t>Ouverture de la Chapelle du lundi au samedi de 10h à 19h</a:t>
            </a:r>
          </a:p>
          <a:p>
            <a:pPr algn="ctr"/>
            <a:r>
              <a:rPr lang="fr-FR" sz="800" dirty="0"/>
              <a:t>        Chapelle Notre-Dame du Lys | 7, rue Blomet 75015 PARIS - http://notredamedulys.fr</a:t>
            </a:r>
          </a:p>
          <a:p>
            <a:pPr algn="ctr"/>
            <a:r>
              <a:rPr lang="fr-FR" sz="800" dirty="0"/>
              <a:t>Abbé François Scheffer : </a:t>
            </a:r>
            <a:r>
              <a:rPr lang="fr-FR" sz="800" dirty="0">
                <a:hlinkClick r:id="rId4"/>
              </a:rPr>
              <a:t>recteur.ndl@gmail.com</a:t>
            </a:r>
            <a:r>
              <a:rPr lang="fr-FR" sz="800" dirty="0"/>
              <a:t> </a:t>
            </a:r>
          </a:p>
          <a:p>
            <a:pPr algn="ctr"/>
            <a:r>
              <a:rPr lang="fr-FR" sz="800" dirty="0"/>
              <a:t>        Accueil 01 45 67 81 81 | Secrétariat 01 45 67 91 73 </a:t>
            </a:r>
            <a:r>
              <a:rPr lang="fr-FR" sz="800" dirty="0">
                <a:hlinkClick r:id="rId5"/>
              </a:rPr>
              <a:t>secretariat.ndl@gmail.com</a:t>
            </a:r>
            <a:endParaRPr lang="fr-FR" sz="800" dirty="0"/>
          </a:p>
          <a:p>
            <a:pPr algn="ctr"/>
            <a:r>
              <a:rPr lang="fr-FR" sz="800" dirty="0"/>
              <a:t>Patronage 01 45 67 07 11 | </a:t>
            </a:r>
            <a:r>
              <a:rPr lang="fr-FR" sz="800" dirty="0">
                <a:hlinkClick r:id="rId6"/>
              </a:rPr>
              <a:t>nddulys@gmail.com</a:t>
            </a:r>
            <a:endParaRPr lang="fr-FR" sz="800" dirty="0"/>
          </a:p>
        </p:txBody>
      </p:sp>
      <p:cxnSp>
        <p:nvCxnSpPr>
          <p:cNvPr id="16" name="Connecteur droit 15">
            <a:extLst>
              <a:ext uri="{FF2B5EF4-FFF2-40B4-BE49-F238E27FC236}">
                <a16:creationId xmlns:a16="http://schemas.microsoft.com/office/drawing/2014/main" id="{CD4EFC6C-0007-B464-BD44-05CEF416C46A}"/>
              </a:ext>
            </a:extLst>
          </p:cNvPr>
          <p:cNvCxnSpPr>
            <a:cxnSpLocks/>
          </p:cNvCxnSpPr>
          <p:nvPr/>
        </p:nvCxnSpPr>
        <p:spPr>
          <a:xfrm>
            <a:off x="5426207" y="5994345"/>
            <a:ext cx="41612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0FE46B19-67D0-5137-2817-C59E25D80450}"/>
              </a:ext>
            </a:extLst>
          </p:cNvPr>
          <p:cNvCxnSpPr>
            <a:cxnSpLocks/>
          </p:cNvCxnSpPr>
          <p:nvPr/>
        </p:nvCxnSpPr>
        <p:spPr>
          <a:xfrm>
            <a:off x="7227651" y="1549950"/>
            <a:ext cx="225990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06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54235577-9AB0-933A-6C80-BFAA486DF496}"/>
              </a:ext>
            </a:extLst>
          </p:cNvPr>
          <p:cNvSpPr txBox="1"/>
          <p:nvPr/>
        </p:nvSpPr>
        <p:spPr>
          <a:xfrm>
            <a:off x="5288782" y="45831"/>
            <a:ext cx="4431082" cy="306467"/>
          </a:xfrm>
          <a:prstGeom prst="roundRect">
            <a:avLst/>
          </a:prstGeom>
          <a:noFill/>
        </p:spPr>
        <p:txBody>
          <a:bodyPr wrap="square" rtlCol="0">
            <a:spAutoFit/>
          </a:bodyPr>
          <a:lstStyle/>
          <a:p>
            <a:r>
              <a:rPr lang="fr-FR" sz="1200" b="1" i="1" dirty="0">
                <a:cs typeface="Calibri" panose="020F0502020204030204" pitchFamily="34" charset="0"/>
              </a:rPr>
              <a:t>CETTE SEMAINE A LA CHAPELLE !</a:t>
            </a:r>
          </a:p>
        </p:txBody>
      </p:sp>
      <p:sp>
        <p:nvSpPr>
          <p:cNvPr id="23" name="ZoneTexte 22">
            <a:extLst>
              <a:ext uri="{FF2B5EF4-FFF2-40B4-BE49-F238E27FC236}">
                <a16:creationId xmlns:a16="http://schemas.microsoft.com/office/drawing/2014/main" id="{A38B0D31-157A-DE93-BA87-D707588FB083}"/>
              </a:ext>
            </a:extLst>
          </p:cNvPr>
          <p:cNvSpPr txBox="1"/>
          <p:nvPr/>
        </p:nvSpPr>
        <p:spPr>
          <a:xfrm>
            <a:off x="5341434" y="5511620"/>
            <a:ext cx="4451670" cy="116955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1000" b="1" dirty="0"/>
              <a:t> HORAIRES À NOTRE-DAME DU LYS </a:t>
            </a:r>
          </a:p>
          <a:p>
            <a:r>
              <a:rPr lang="fr-FR" sz="1000" dirty="0"/>
              <a:t>MESSES DOMINICALES : 10h en français (Paul VI) - 11h15 en latin (Jean XXIII). </a:t>
            </a:r>
          </a:p>
          <a:p>
            <a:r>
              <a:rPr lang="fr-FR" sz="1000" dirty="0"/>
              <a:t>MESSES EN SEMAINE : mardi – jeudi - vendredi 18h30  </a:t>
            </a:r>
          </a:p>
          <a:p>
            <a:r>
              <a:rPr lang="fr-FR" sz="1000" dirty="0"/>
              <a:t>		         mercredi 12h – samedi 11h30.</a:t>
            </a:r>
          </a:p>
          <a:p>
            <a:r>
              <a:rPr lang="fr-FR" sz="1000" dirty="0"/>
              <a:t>CONFESSIONS : Mardi 17h30 à 18h15 et sur rendez-vous : recteur.ndl@gmail.com.</a:t>
            </a:r>
            <a:r>
              <a:rPr lang="fr-FR" sz="900" dirty="0"/>
              <a:t>  </a:t>
            </a:r>
          </a:p>
          <a:p>
            <a:r>
              <a:rPr lang="fr-FR" sz="1000" dirty="0"/>
              <a:t>ADORATION : Mercredi 19h à 19h30. Premier samedi du mois 17h30 à 18h30. </a:t>
            </a:r>
          </a:p>
          <a:p>
            <a:r>
              <a:rPr lang="fr-FR" sz="1000" dirty="0"/>
              <a:t>CHAPELET : Du lundi au dimanche 18h (Dimanche et lundi chapelet à l’oratoire)</a:t>
            </a:r>
          </a:p>
        </p:txBody>
      </p:sp>
      <p:sp>
        <p:nvSpPr>
          <p:cNvPr id="9" name="ZoneTexte 8">
            <a:extLst>
              <a:ext uri="{FF2B5EF4-FFF2-40B4-BE49-F238E27FC236}">
                <a16:creationId xmlns:a16="http://schemas.microsoft.com/office/drawing/2014/main" id="{64CCC4F0-6A2C-F6CB-55D9-294B835E8FE4}"/>
              </a:ext>
            </a:extLst>
          </p:cNvPr>
          <p:cNvSpPr txBox="1"/>
          <p:nvPr/>
        </p:nvSpPr>
        <p:spPr>
          <a:xfrm>
            <a:off x="5295171" y="242139"/>
            <a:ext cx="4451673" cy="828596"/>
          </a:xfrm>
          <a:prstGeom prst="roundRect">
            <a:avLst/>
          </a:prstGeom>
          <a:noFill/>
        </p:spPr>
        <p:txBody>
          <a:bodyPr wrap="square" rtlCol="0">
            <a:spAutoFit/>
          </a:bodyPr>
          <a:lstStyle/>
          <a:p>
            <a:pPr>
              <a:spcAft>
                <a:spcPts val="200"/>
              </a:spcAft>
            </a:pPr>
            <a:r>
              <a:rPr lang="fr-FR" sz="1100" b="1" dirty="0">
                <a:cs typeface="Calibri" panose="020F0502020204030204" pitchFamily="34" charset="0"/>
              </a:rPr>
              <a:t>DIMANCHE 1</a:t>
            </a:r>
            <a:r>
              <a:rPr lang="fr-FR" sz="1100" b="1" baseline="30000" dirty="0">
                <a:cs typeface="Calibri" panose="020F0502020204030204" pitchFamily="34" charset="0"/>
              </a:rPr>
              <a:t>er</a:t>
            </a:r>
            <a:r>
              <a:rPr lang="fr-FR" sz="1100" b="1" dirty="0">
                <a:cs typeface="Calibri" panose="020F0502020204030204" pitchFamily="34" charset="0"/>
              </a:rPr>
              <a:t> OCTOBRE, </a:t>
            </a:r>
            <a:r>
              <a:rPr lang="fr-FR" sz="1000" i="1" dirty="0">
                <a:cs typeface="Calibri" panose="020F0502020204030204" pitchFamily="34" charset="0"/>
              </a:rPr>
              <a:t>26</a:t>
            </a:r>
            <a:r>
              <a:rPr lang="fr-FR" sz="1000" i="1" baseline="30000" dirty="0">
                <a:cs typeface="Calibri" panose="020F0502020204030204" pitchFamily="34" charset="0"/>
              </a:rPr>
              <a:t>ème</a:t>
            </a:r>
            <a:r>
              <a:rPr lang="fr-FR" sz="1000" i="1" dirty="0">
                <a:cs typeface="Calibri" panose="020F0502020204030204" pitchFamily="34" charset="0"/>
              </a:rPr>
              <a:t> dimanche du temps ordinaire</a:t>
            </a:r>
          </a:p>
          <a:p>
            <a:r>
              <a:rPr lang="fr-FR" sz="1000" i="1" dirty="0">
                <a:cs typeface="Calibri" panose="020F0502020204030204" pitchFamily="34" charset="0"/>
              </a:rPr>
              <a:t>Ouverture du mois du Rosaire</a:t>
            </a:r>
          </a:p>
          <a:p>
            <a:r>
              <a:rPr lang="fr-FR" sz="1000" dirty="0">
                <a:cs typeface="Calibri" panose="020F0502020204030204" pitchFamily="34" charset="0"/>
              </a:rPr>
              <a:t>- 10h : Messe en français</a:t>
            </a:r>
          </a:p>
          <a:p>
            <a:r>
              <a:rPr lang="fr-FR" sz="1000" dirty="0">
                <a:cs typeface="Calibri" panose="020F0502020204030204" pitchFamily="34" charset="0"/>
              </a:rPr>
              <a:t>- 11h15 : Messe latine – Solennité de Notre Dame du Saint Rosaire</a:t>
            </a:r>
          </a:p>
        </p:txBody>
      </p:sp>
      <p:sp>
        <p:nvSpPr>
          <p:cNvPr id="11" name="ZoneTexte 10">
            <a:extLst>
              <a:ext uri="{FF2B5EF4-FFF2-40B4-BE49-F238E27FC236}">
                <a16:creationId xmlns:a16="http://schemas.microsoft.com/office/drawing/2014/main" id="{65F757B1-DFA2-4EBB-15CE-F48540BCAB75}"/>
              </a:ext>
            </a:extLst>
          </p:cNvPr>
          <p:cNvSpPr txBox="1"/>
          <p:nvPr/>
        </p:nvSpPr>
        <p:spPr>
          <a:xfrm>
            <a:off x="282416" y="4136542"/>
            <a:ext cx="4545523" cy="943848"/>
          </a:xfrm>
          <a:prstGeom prst="rect">
            <a:avLst/>
          </a:prstGeom>
          <a:ln w="12700"/>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200"/>
              </a:spcAft>
            </a:pPr>
            <a:r>
              <a:rPr lang="fr-FR" sz="1100" b="1" dirty="0">
                <a:cs typeface="Calibri" panose="020F0502020204030204" pitchFamily="34" charset="0"/>
              </a:rPr>
              <a:t> JOURNÉE DE RENTRÉE DES FAMILLES DU PATRONAGE</a:t>
            </a:r>
          </a:p>
          <a:p>
            <a:pPr algn="ctr">
              <a:spcAft>
                <a:spcPts val="200"/>
              </a:spcAft>
            </a:pPr>
            <a:r>
              <a:rPr lang="fr-FR" sz="1100" b="1" dirty="0">
                <a:cs typeface="Calibri" panose="020F0502020204030204" pitchFamily="34" charset="0"/>
              </a:rPr>
              <a:t>Dimanche 15 octobre :</a:t>
            </a:r>
          </a:p>
          <a:p>
            <a:pPr algn="ctr">
              <a:spcAft>
                <a:spcPts val="200"/>
              </a:spcAft>
            </a:pPr>
            <a:r>
              <a:rPr lang="fr-FR" sz="1000" dirty="0">
                <a:cs typeface="Calibri" panose="020F0502020204030204" pitchFamily="34" charset="0"/>
              </a:rPr>
              <a:t>10h : Messe des familles </a:t>
            </a:r>
            <a:br>
              <a:rPr lang="fr-FR" sz="1000" dirty="0">
                <a:cs typeface="Calibri" panose="020F0502020204030204" pitchFamily="34" charset="0"/>
              </a:rPr>
            </a:br>
            <a:r>
              <a:rPr lang="fr-FR" sz="1000" dirty="0">
                <a:cs typeface="Calibri" panose="020F0502020204030204" pitchFamily="34" charset="0"/>
              </a:rPr>
              <a:t>apéritif, pique-nique</a:t>
            </a:r>
            <a:r>
              <a:rPr lang="fr-FR" sz="1000">
                <a:cs typeface="Calibri" panose="020F0502020204030204" pitchFamily="34" charset="0"/>
              </a:rPr>
              <a:t>, grand jeu, </a:t>
            </a:r>
            <a:r>
              <a:rPr lang="fr-FR" sz="1000" dirty="0">
                <a:cs typeface="Calibri" panose="020F0502020204030204" pitchFamily="34" charset="0"/>
              </a:rPr>
              <a:t>foot pères-fils</a:t>
            </a:r>
            <a:br>
              <a:rPr lang="fr-FR" sz="1000" dirty="0">
                <a:cs typeface="Calibri" panose="020F0502020204030204" pitchFamily="34" charset="0"/>
              </a:rPr>
            </a:br>
            <a:r>
              <a:rPr lang="fr-FR" sz="1000" dirty="0">
                <a:cs typeface="Calibri" panose="020F0502020204030204" pitchFamily="34" charset="0"/>
              </a:rPr>
              <a:t>présentation des projets de l’année pour les jeunes du Patronage et leurs familles.</a:t>
            </a:r>
            <a:endParaRPr lang="fr-FR" sz="1100" b="1" dirty="0">
              <a:cs typeface="Calibri" panose="020F0502020204030204" pitchFamily="34" charset="0"/>
            </a:endParaRPr>
          </a:p>
        </p:txBody>
      </p:sp>
      <p:sp>
        <p:nvSpPr>
          <p:cNvPr id="2" name="ZoneTexte 1">
            <a:extLst>
              <a:ext uri="{FF2B5EF4-FFF2-40B4-BE49-F238E27FC236}">
                <a16:creationId xmlns:a16="http://schemas.microsoft.com/office/drawing/2014/main" id="{68C24918-ECEF-8887-BF4F-952F909CCE33}"/>
              </a:ext>
            </a:extLst>
          </p:cNvPr>
          <p:cNvSpPr txBox="1"/>
          <p:nvPr/>
        </p:nvSpPr>
        <p:spPr>
          <a:xfrm>
            <a:off x="5322150" y="3806691"/>
            <a:ext cx="4451673" cy="658336"/>
          </a:xfrm>
          <a:prstGeom prst="roundRect">
            <a:avLst/>
          </a:prstGeom>
          <a:noFill/>
        </p:spPr>
        <p:txBody>
          <a:bodyPr wrap="square" rtlCol="0">
            <a:spAutoFit/>
          </a:bodyPr>
          <a:lstStyle/>
          <a:p>
            <a:pPr>
              <a:spcAft>
                <a:spcPts val="200"/>
              </a:spcAft>
            </a:pPr>
            <a:r>
              <a:rPr lang="fr-FR" sz="1100" b="1" dirty="0">
                <a:cs typeface="Calibri" panose="020F0502020204030204" pitchFamily="34" charset="0"/>
              </a:rPr>
              <a:t>DIMANCHE 8 OCTOBRE, </a:t>
            </a:r>
            <a:r>
              <a:rPr lang="fr-FR" sz="1000" i="1" dirty="0">
                <a:cs typeface="Calibri" panose="020F0502020204030204" pitchFamily="34" charset="0"/>
              </a:rPr>
              <a:t>27</a:t>
            </a:r>
            <a:r>
              <a:rPr lang="fr-FR" sz="1000" i="1" baseline="30000" dirty="0">
                <a:cs typeface="Calibri" panose="020F0502020204030204" pitchFamily="34" charset="0"/>
              </a:rPr>
              <a:t>ème</a:t>
            </a:r>
            <a:r>
              <a:rPr lang="fr-FR" sz="1000" i="1" dirty="0">
                <a:cs typeface="Calibri" panose="020F0502020204030204" pitchFamily="34" charset="0"/>
              </a:rPr>
              <a:t> dimanche du temps ordinaire</a:t>
            </a:r>
          </a:p>
          <a:p>
            <a:r>
              <a:rPr lang="fr-FR" sz="1000" dirty="0">
                <a:cs typeface="Calibri" panose="020F0502020204030204" pitchFamily="34" charset="0"/>
              </a:rPr>
              <a:t>- 10h : Messe en français</a:t>
            </a:r>
          </a:p>
          <a:p>
            <a:r>
              <a:rPr lang="fr-FR" sz="1000" dirty="0">
                <a:cs typeface="Calibri" panose="020F0502020204030204" pitchFamily="34" charset="0"/>
              </a:rPr>
              <a:t>- 11h15 : Messe latine – 19</a:t>
            </a:r>
            <a:r>
              <a:rPr lang="fr-FR" sz="1000" baseline="30000" dirty="0">
                <a:cs typeface="Calibri" panose="020F0502020204030204" pitchFamily="34" charset="0"/>
              </a:rPr>
              <a:t>ème</a:t>
            </a:r>
            <a:r>
              <a:rPr lang="fr-FR" sz="1000" dirty="0">
                <a:cs typeface="Calibri" panose="020F0502020204030204" pitchFamily="34" charset="0"/>
              </a:rPr>
              <a:t> dimanche après la Pentecôte</a:t>
            </a:r>
          </a:p>
        </p:txBody>
      </p:sp>
      <p:sp>
        <p:nvSpPr>
          <p:cNvPr id="14" name="ZoneTexte 13">
            <a:extLst>
              <a:ext uri="{FF2B5EF4-FFF2-40B4-BE49-F238E27FC236}">
                <a16:creationId xmlns:a16="http://schemas.microsoft.com/office/drawing/2014/main" id="{60483E11-9A4E-BF70-E042-C774DCD6ED63}"/>
              </a:ext>
            </a:extLst>
          </p:cNvPr>
          <p:cNvSpPr txBox="1"/>
          <p:nvPr/>
        </p:nvSpPr>
        <p:spPr>
          <a:xfrm>
            <a:off x="5322151" y="2542985"/>
            <a:ext cx="4451673" cy="700901"/>
          </a:xfrm>
          <a:prstGeom prst="roundRect">
            <a:avLst/>
          </a:prstGeom>
          <a:noFill/>
        </p:spPr>
        <p:txBody>
          <a:bodyPr wrap="square" rtlCol="0">
            <a:spAutoFit/>
          </a:bodyPr>
          <a:lstStyle/>
          <a:p>
            <a:pPr>
              <a:spcAft>
                <a:spcPts val="200"/>
              </a:spcAft>
            </a:pPr>
            <a:r>
              <a:rPr lang="fr-FR" sz="1100" b="1" dirty="0">
                <a:cs typeface="Calibri" panose="020F0502020204030204" pitchFamily="34" charset="0"/>
              </a:rPr>
              <a:t>JEUDI 5 OCTOBRE</a:t>
            </a:r>
            <a:r>
              <a:rPr lang="fr-FR" sz="1000" i="1" dirty="0">
                <a:cs typeface="Calibri" panose="020F0502020204030204" pitchFamily="34" charset="0"/>
              </a:rPr>
              <a:t>, sainte Faustine </a:t>
            </a:r>
            <a:r>
              <a:rPr lang="fr-FR" sz="1000" i="1" dirty="0" err="1">
                <a:cs typeface="Calibri" panose="020F0502020204030204" pitchFamily="34" charset="0"/>
              </a:rPr>
              <a:t>Kowalska</a:t>
            </a:r>
            <a:endParaRPr lang="fr-FR" sz="1000" i="1" dirty="0">
              <a:cs typeface="Calibri" panose="020F0502020204030204" pitchFamily="34" charset="0"/>
            </a:endParaRPr>
          </a:p>
          <a:p>
            <a:pPr>
              <a:spcAft>
                <a:spcPts val="300"/>
              </a:spcAft>
            </a:pPr>
            <a:r>
              <a:rPr lang="fr-FR" sz="1000" dirty="0">
                <a:cs typeface="Calibri" panose="020F0502020204030204" pitchFamily="34" charset="0"/>
              </a:rPr>
              <a:t>- 20h30 à 21h30 </a:t>
            </a:r>
            <a:r>
              <a:rPr lang="fr-FR" sz="1000" b="1" dirty="0">
                <a:cs typeface="Calibri" panose="020F0502020204030204" pitchFamily="34" charset="0"/>
              </a:rPr>
              <a:t>: prière des couples </a:t>
            </a:r>
            <a:r>
              <a:rPr lang="fr-FR" sz="800" dirty="0">
                <a:cs typeface="Calibri" panose="020F0502020204030204" pitchFamily="34" charset="0"/>
              </a:rPr>
              <a:t>à la chapelle</a:t>
            </a:r>
            <a:endParaRPr lang="fr-FR" sz="800" b="1" dirty="0">
              <a:cs typeface="Calibri" panose="020F0502020204030204" pitchFamily="34" charset="0"/>
            </a:endParaRPr>
          </a:p>
          <a:p>
            <a:pPr>
              <a:spcAft>
                <a:spcPts val="300"/>
              </a:spcAft>
            </a:pPr>
            <a:r>
              <a:rPr lang="fr-FR" sz="1000" b="1" dirty="0">
                <a:cs typeface="Calibri" panose="020F0502020204030204" pitchFamily="34" charset="0"/>
              </a:rPr>
              <a:t>- </a:t>
            </a:r>
            <a:r>
              <a:rPr lang="fr-FR" sz="1000" dirty="0">
                <a:cs typeface="Calibri" panose="020F0502020204030204" pitchFamily="34" charset="0"/>
              </a:rPr>
              <a:t>22h à 7h </a:t>
            </a:r>
            <a:r>
              <a:rPr lang="fr-FR" sz="1000" b="1" dirty="0">
                <a:cs typeface="Calibri" panose="020F0502020204030204" pitchFamily="34" charset="0"/>
              </a:rPr>
              <a:t>adoration nocturne du 1</a:t>
            </a:r>
            <a:r>
              <a:rPr lang="fr-FR" sz="1000" b="1" baseline="30000" dirty="0">
                <a:cs typeface="Calibri" panose="020F0502020204030204" pitchFamily="34" charset="0"/>
              </a:rPr>
              <a:t>er</a:t>
            </a:r>
            <a:r>
              <a:rPr lang="fr-FR" sz="1000" b="1" dirty="0">
                <a:cs typeface="Calibri" panose="020F0502020204030204" pitchFamily="34" charset="0"/>
              </a:rPr>
              <a:t> jeudi du mois </a:t>
            </a:r>
            <a:r>
              <a:rPr lang="fr-FR" sz="800" dirty="0">
                <a:cs typeface="Calibri" panose="020F0502020204030204" pitchFamily="34" charset="0"/>
              </a:rPr>
              <a:t>à la chapelle</a:t>
            </a:r>
          </a:p>
        </p:txBody>
      </p:sp>
      <p:pic>
        <p:nvPicPr>
          <p:cNvPr id="18" name="Image 17">
            <a:extLst>
              <a:ext uri="{FF2B5EF4-FFF2-40B4-BE49-F238E27FC236}">
                <a16:creationId xmlns:a16="http://schemas.microsoft.com/office/drawing/2014/main" id="{15BF3C43-D4B4-B1DB-109D-EC82C9E97831}"/>
              </a:ext>
            </a:extLst>
          </p:cNvPr>
          <p:cNvPicPr>
            <a:picLocks noChangeAspect="1"/>
          </p:cNvPicPr>
          <p:nvPr/>
        </p:nvPicPr>
        <p:blipFill rotWithShape="1">
          <a:blip r:embed="rId3"/>
          <a:srcRect l="3693" t="5691" r="4045" b="3668"/>
          <a:stretch/>
        </p:blipFill>
        <p:spPr>
          <a:xfrm>
            <a:off x="350978" y="4238176"/>
            <a:ext cx="514784" cy="607235"/>
          </a:xfrm>
          <a:prstGeom prst="rect">
            <a:avLst/>
          </a:prstGeom>
        </p:spPr>
      </p:pic>
      <p:sp>
        <p:nvSpPr>
          <p:cNvPr id="3" name="ZoneTexte 2">
            <a:extLst>
              <a:ext uri="{FF2B5EF4-FFF2-40B4-BE49-F238E27FC236}">
                <a16:creationId xmlns:a16="http://schemas.microsoft.com/office/drawing/2014/main" id="{2ACD4CE6-0CBF-59BC-6F0E-E54695C65867}"/>
              </a:ext>
            </a:extLst>
          </p:cNvPr>
          <p:cNvSpPr txBox="1"/>
          <p:nvPr/>
        </p:nvSpPr>
        <p:spPr>
          <a:xfrm>
            <a:off x="282416" y="5214102"/>
            <a:ext cx="4545524" cy="5950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1100" b="1" dirty="0">
                <a:solidFill>
                  <a:schemeClr val="tx1"/>
                </a:solidFill>
                <a:latin typeface="Calibri" panose="020F0502020204030204" pitchFamily="34" charset="0"/>
                <a:cs typeface="Calibri" panose="020F0502020204030204" pitchFamily="34" charset="0"/>
              </a:rPr>
              <a:t>JOURNÉES D’AMITIÉ</a:t>
            </a:r>
          </a:p>
          <a:p>
            <a:pPr algn="ctr">
              <a:spcAft>
                <a:spcPts val="200"/>
              </a:spcAft>
            </a:pPr>
            <a:r>
              <a:rPr lang="fr-FR" sz="1000" dirty="0">
                <a:solidFill>
                  <a:srgbClr val="000000"/>
                </a:solidFill>
              </a:rPr>
              <a:t>Les Journées d’Amitié de Notre-Dame du Lys se dérouleront</a:t>
            </a:r>
          </a:p>
          <a:p>
            <a:pPr algn="ctr">
              <a:spcAft>
                <a:spcPts val="400"/>
              </a:spcAft>
            </a:pPr>
            <a:r>
              <a:rPr lang="fr-FR" sz="1000" b="1" dirty="0">
                <a:solidFill>
                  <a:srgbClr val="000000"/>
                </a:solidFill>
              </a:rPr>
              <a:t>vendredi 17, samedi 18 et dimanche 19 novembre 2023</a:t>
            </a:r>
          </a:p>
        </p:txBody>
      </p:sp>
      <p:sp>
        <p:nvSpPr>
          <p:cNvPr id="19" name="ZoneTexte 18">
            <a:extLst>
              <a:ext uri="{FF2B5EF4-FFF2-40B4-BE49-F238E27FC236}">
                <a16:creationId xmlns:a16="http://schemas.microsoft.com/office/drawing/2014/main" id="{EAA651CF-A643-9BC2-6B47-3F8EE227FE38}"/>
              </a:ext>
            </a:extLst>
          </p:cNvPr>
          <p:cNvSpPr txBox="1"/>
          <p:nvPr/>
        </p:nvSpPr>
        <p:spPr>
          <a:xfrm>
            <a:off x="5268191" y="1063519"/>
            <a:ext cx="4451673" cy="1452880"/>
          </a:xfrm>
          <a:prstGeom prst="roundRect">
            <a:avLst/>
          </a:prstGeom>
          <a:noFill/>
        </p:spPr>
        <p:txBody>
          <a:bodyPr wrap="square" rtlCol="0">
            <a:spAutoFit/>
          </a:bodyPr>
          <a:lstStyle/>
          <a:p>
            <a:pPr>
              <a:spcAft>
                <a:spcPts val="200"/>
              </a:spcAft>
            </a:pPr>
            <a:r>
              <a:rPr lang="fr-FR" sz="1100" b="1" dirty="0">
                <a:cs typeface="Calibri" panose="020F0502020204030204" pitchFamily="34" charset="0"/>
              </a:rPr>
              <a:t>MERCREDI 4 OCTOBRE, </a:t>
            </a:r>
            <a:r>
              <a:rPr lang="fr-FR" sz="1000" i="1" dirty="0">
                <a:cs typeface="Calibri" panose="020F0502020204030204" pitchFamily="34" charset="0"/>
              </a:rPr>
              <a:t>saint François d’Assise</a:t>
            </a:r>
          </a:p>
          <a:p>
            <a:r>
              <a:rPr lang="fr-FR" sz="1000" dirty="0"/>
              <a:t>- 12h : messe avec les enfants du catéchisme  </a:t>
            </a:r>
          </a:p>
          <a:p>
            <a:r>
              <a:rPr lang="fr-FR" sz="1000" dirty="0"/>
              <a:t>- 13h15 - 14h : catéchisme de la GS de maternelle au CM2 et pour les collégiens</a:t>
            </a:r>
          </a:p>
          <a:p>
            <a:pPr>
              <a:spcAft>
                <a:spcPts val="400"/>
              </a:spcAft>
            </a:pPr>
            <a:r>
              <a:rPr lang="fr-FR" sz="1000" dirty="0"/>
              <a:t>Inscriptions : </a:t>
            </a:r>
            <a:r>
              <a:rPr lang="fr-FR" sz="1000" dirty="0">
                <a:hlinkClick r:id="rId4"/>
              </a:rPr>
              <a:t>benedicte.meuriot@orange.fr</a:t>
            </a:r>
            <a:endParaRPr lang="fr-FR" sz="1000" dirty="0"/>
          </a:p>
          <a:p>
            <a:r>
              <a:rPr lang="fr-FR" sz="1000" dirty="0"/>
              <a:t>- 14h : Patronage </a:t>
            </a:r>
          </a:p>
          <a:p>
            <a:pPr>
              <a:spcAft>
                <a:spcPts val="400"/>
              </a:spcAft>
            </a:pPr>
            <a:r>
              <a:rPr lang="fr-FR" sz="1000" dirty="0"/>
              <a:t>Renseignements et inscriptions  : Kevin AGNERO : </a:t>
            </a:r>
            <a:r>
              <a:rPr lang="fr-FR" sz="1000" dirty="0">
                <a:hlinkClick r:id="rId5"/>
              </a:rPr>
              <a:t>nddulys@gmail.com</a:t>
            </a:r>
            <a:endParaRPr lang="fr-FR" sz="1000" dirty="0"/>
          </a:p>
          <a:p>
            <a:r>
              <a:rPr lang="fr-FR" sz="1000" dirty="0"/>
              <a:t>-19h à 19h30 : </a:t>
            </a:r>
            <a:r>
              <a:rPr lang="fr-FR" sz="1000" b="1" dirty="0"/>
              <a:t>Adoration eucharistique</a:t>
            </a:r>
            <a:endParaRPr lang="fr-FR" sz="1000" i="1" dirty="0">
              <a:cs typeface="Calibri" panose="020F0502020204030204" pitchFamily="34" charset="0"/>
            </a:endParaRPr>
          </a:p>
        </p:txBody>
      </p:sp>
      <p:sp>
        <p:nvSpPr>
          <p:cNvPr id="21" name="ZoneTexte 20">
            <a:extLst>
              <a:ext uri="{FF2B5EF4-FFF2-40B4-BE49-F238E27FC236}">
                <a16:creationId xmlns:a16="http://schemas.microsoft.com/office/drawing/2014/main" id="{3D156661-CA6C-DD85-2FAB-F3FE1476481B}"/>
              </a:ext>
            </a:extLst>
          </p:cNvPr>
          <p:cNvSpPr txBox="1"/>
          <p:nvPr/>
        </p:nvSpPr>
        <p:spPr>
          <a:xfrm>
            <a:off x="269468" y="1389870"/>
            <a:ext cx="4534744" cy="113364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200"/>
              </a:spcAft>
            </a:pPr>
            <a:r>
              <a:rPr lang="fr-FR" sz="1100" b="1" dirty="0">
                <a:latin typeface="Calibri" panose="020F0502020204030204" pitchFamily="34" charset="0"/>
                <a:cs typeface="Calibri" panose="020F0502020204030204" pitchFamily="34" charset="0"/>
              </a:rPr>
              <a:t>TEMPS DE PRIERE DES COUPLES</a:t>
            </a:r>
          </a:p>
          <a:p>
            <a:pPr algn="ctr"/>
            <a:r>
              <a:rPr lang="fr-FR" sz="1000" i="1" dirty="0">
                <a:solidFill>
                  <a:srgbClr val="000000"/>
                </a:solidFill>
                <a:latin typeface="Calibri" panose="020F0502020204030204" pitchFamily="34" charset="0"/>
                <a:cs typeface="Calibri" panose="020F0502020204030204" pitchFamily="34" charset="0"/>
              </a:rPr>
              <a:t>« Prier ensemble sous le regard de Dieu pour fortifier notre vie conjugale » :</a:t>
            </a:r>
          </a:p>
          <a:p>
            <a:pPr>
              <a:spcAft>
                <a:spcPts val="200"/>
              </a:spcAft>
            </a:pPr>
            <a:r>
              <a:rPr lang="fr-FR" sz="1000" dirty="0">
                <a:solidFill>
                  <a:srgbClr val="000000"/>
                </a:solidFill>
                <a:latin typeface="Calibri" panose="020F0502020204030204" pitchFamily="34" charset="0"/>
                <a:cs typeface="Calibri" panose="020F0502020204030204" pitchFamily="34" charset="0"/>
              </a:rPr>
              <a:t>			</a:t>
            </a:r>
            <a:r>
              <a:rPr lang="fr-FR" sz="1000" b="1" dirty="0">
                <a:solidFill>
                  <a:srgbClr val="000000"/>
                </a:solidFill>
                <a:latin typeface="Calibri" panose="020F0502020204030204" pitchFamily="34" charset="0"/>
                <a:cs typeface="Calibri" panose="020F0502020204030204" pitchFamily="34" charset="0"/>
              </a:rPr>
              <a:t>Une grâce pour la vie de famille !</a:t>
            </a:r>
            <a:endParaRPr lang="fr-FR" sz="400" dirty="0">
              <a:solidFill>
                <a:srgbClr val="000000"/>
              </a:solidFill>
            </a:endParaRPr>
          </a:p>
          <a:p>
            <a:pPr algn="ctr"/>
            <a:r>
              <a:rPr lang="fr-FR" sz="1000" dirty="0">
                <a:solidFill>
                  <a:srgbClr val="000000"/>
                </a:solidFill>
              </a:rPr>
              <a:t>Un jeudi sur deux à Notre-Dame du Lys </a:t>
            </a:r>
          </a:p>
          <a:p>
            <a:pPr algn="ctr">
              <a:spcAft>
                <a:spcPts val="400"/>
              </a:spcAft>
            </a:pPr>
            <a:r>
              <a:rPr lang="fr-FR" sz="1000" dirty="0">
                <a:solidFill>
                  <a:srgbClr val="000000"/>
                </a:solidFill>
              </a:rPr>
              <a:t>de 20 h 30 à 21 h 30  (hors vacances scolaires) </a:t>
            </a:r>
          </a:p>
          <a:p>
            <a:pPr algn="ctr">
              <a:spcAft>
                <a:spcPts val="200"/>
              </a:spcAft>
            </a:pPr>
            <a:r>
              <a:rPr lang="fr-FR" sz="1000" dirty="0">
                <a:solidFill>
                  <a:srgbClr val="000000"/>
                </a:solidFill>
              </a:rPr>
              <a:t>Prochaine assemblée </a:t>
            </a:r>
            <a:r>
              <a:rPr lang="fr-FR" sz="1000" b="1" dirty="0">
                <a:solidFill>
                  <a:srgbClr val="000000"/>
                </a:solidFill>
              </a:rPr>
              <a:t>jeud</a:t>
            </a:r>
            <a:r>
              <a:rPr lang="fr-FR" sz="1000" dirty="0">
                <a:solidFill>
                  <a:srgbClr val="000000"/>
                </a:solidFill>
              </a:rPr>
              <a:t>i</a:t>
            </a:r>
            <a:r>
              <a:rPr lang="fr-FR" sz="1000" b="1" dirty="0">
                <a:solidFill>
                  <a:srgbClr val="000000"/>
                </a:solidFill>
              </a:rPr>
              <a:t> 5 octobre 2023 </a:t>
            </a:r>
            <a:r>
              <a:rPr lang="fr-FR" sz="1000" dirty="0">
                <a:solidFill>
                  <a:srgbClr val="000000"/>
                </a:solidFill>
              </a:rPr>
              <a:t>– Tract à disposition sur le présentoir</a:t>
            </a:r>
          </a:p>
        </p:txBody>
      </p:sp>
      <p:pic>
        <p:nvPicPr>
          <p:cNvPr id="24" name="Image 23">
            <a:extLst>
              <a:ext uri="{FF2B5EF4-FFF2-40B4-BE49-F238E27FC236}">
                <a16:creationId xmlns:a16="http://schemas.microsoft.com/office/drawing/2014/main" id="{E58F00F1-72F5-02EC-F3CF-4F1D96888B2D}"/>
              </a:ext>
            </a:extLst>
          </p:cNvPr>
          <p:cNvPicPr>
            <a:picLocks noChangeAspect="1"/>
          </p:cNvPicPr>
          <p:nvPr/>
        </p:nvPicPr>
        <p:blipFill rotWithShape="1">
          <a:blip r:embed="rId6"/>
          <a:srcRect l="7037" t="7329" r="6440" b="3303"/>
          <a:stretch/>
        </p:blipFill>
        <p:spPr>
          <a:xfrm rot="901602">
            <a:off x="4116773" y="1799203"/>
            <a:ext cx="587733" cy="492474"/>
          </a:xfrm>
          <a:prstGeom prst="rect">
            <a:avLst/>
          </a:prstGeom>
        </p:spPr>
      </p:pic>
      <p:sp>
        <p:nvSpPr>
          <p:cNvPr id="25" name="ZoneTexte 24">
            <a:extLst>
              <a:ext uri="{FF2B5EF4-FFF2-40B4-BE49-F238E27FC236}">
                <a16:creationId xmlns:a16="http://schemas.microsoft.com/office/drawing/2014/main" id="{CF90CD95-11B9-2809-D8B6-DEC4387CCBC5}"/>
              </a:ext>
            </a:extLst>
          </p:cNvPr>
          <p:cNvSpPr txBox="1"/>
          <p:nvPr/>
        </p:nvSpPr>
        <p:spPr>
          <a:xfrm>
            <a:off x="293196" y="5957667"/>
            <a:ext cx="4534744" cy="68736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400"/>
              </a:spcAft>
            </a:pPr>
            <a:r>
              <a:rPr lang="fr-FR" sz="1000" b="1" dirty="0">
                <a:solidFill>
                  <a:srgbClr val="000000"/>
                </a:solidFill>
              </a:rPr>
              <a:t> </a:t>
            </a:r>
            <a:r>
              <a:rPr lang="fr-FR" sz="1200" b="1" dirty="0">
                <a:solidFill>
                  <a:srgbClr val="000000"/>
                </a:solidFill>
              </a:rPr>
              <a:t>RÉMISSIO</a:t>
            </a:r>
          </a:p>
          <a:p>
            <a:pPr algn="ctr">
              <a:spcAft>
                <a:spcPts val="400"/>
              </a:spcAft>
            </a:pPr>
            <a:r>
              <a:rPr lang="fr-FR" sz="1000" b="1" dirty="0">
                <a:solidFill>
                  <a:srgbClr val="000000"/>
                </a:solidFill>
              </a:rPr>
              <a:t>samedi 7 octobre </a:t>
            </a:r>
            <a:r>
              <a:rPr lang="fr-FR" sz="1000" dirty="0">
                <a:solidFill>
                  <a:srgbClr val="000000"/>
                </a:solidFill>
              </a:rPr>
              <a:t>à 17h45 au Grand Action – 5 rue des Écoles – Paris 5ème </a:t>
            </a:r>
          </a:p>
          <a:p>
            <a:pPr algn="ctr">
              <a:spcAft>
                <a:spcPts val="400"/>
              </a:spcAft>
            </a:pPr>
            <a:r>
              <a:rPr lang="fr-FR" sz="1000" dirty="0">
                <a:solidFill>
                  <a:srgbClr val="000000"/>
                </a:solidFill>
              </a:rPr>
              <a:t>Inscription obligatoire. Tract à disposition sur les présentoirs</a:t>
            </a:r>
          </a:p>
        </p:txBody>
      </p:sp>
      <p:sp>
        <p:nvSpPr>
          <p:cNvPr id="4" name="ZoneTexte 3">
            <a:extLst>
              <a:ext uri="{FF2B5EF4-FFF2-40B4-BE49-F238E27FC236}">
                <a16:creationId xmlns:a16="http://schemas.microsoft.com/office/drawing/2014/main" id="{FD665B5D-3964-03F2-06E5-C42FB6FC046F}"/>
              </a:ext>
            </a:extLst>
          </p:cNvPr>
          <p:cNvSpPr txBox="1"/>
          <p:nvPr/>
        </p:nvSpPr>
        <p:spPr>
          <a:xfrm>
            <a:off x="282415" y="128363"/>
            <a:ext cx="4545524" cy="11336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300"/>
              </a:spcAft>
            </a:pPr>
            <a:r>
              <a:rPr lang="fr-FR" sz="1100" b="1" dirty="0">
                <a:latin typeface="Calibri" panose="020F0502020204030204" pitchFamily="34" charset="0"/>
                <a:cs typeface="Calibri" panose="020F0502020204030204" pitchFamily="34" charset="0"/>
              </a:rPr>
              <a:t>QUÊTE SOUS LES DEUX FORMES</a:t>
            </a:r>
          </a:p>
          <a:p>
            <a:pPr>
              <a:spcAft>
                <a:spcPts val="300"/>
              </a:spcAft>
            </a:pPr>
            <a:r>
              <a:rPr lang="fr-FR" sz="1000" dirty="0">
                <a:latin typeface="Calibri" panose="020F0502020204030204" pitchFamily="34" charset="0"/>
                <a:cs typeface="Calibri" panose="020F0502020204030204" pitchFamily="34" charset="0"/>
              </a:rPr>
              <a:t>La Chapelle s’est équipée de paniers connectés pour la quête dominicale.</a:t>
            </a:r>
          </a:p>
          <a:p>
            <a:pPr>
              <a:spcAft>
                <a:spcPts val="200"/>
              </a:spcAft>
            </a:pPr>
            <a:r>
              <a:rPr lang="fr-FR" sz="1000" dirty="0">
                <a:latin typeface="Calibri" panose="020F0502020204030204" pitchFamily="34" charset="0"/>
                <a:cs typeface="Calibri" panose="020F0502020204030204" pitchFamily="34" charset="0"/>
              </a:rPr>
              <a:t>Vous pouvez désormais verser votre offrande via votre carte bancaire.	 </a:t>
            </a:r>
            <a:br>
              <a:rPr lang="fr-FR" sz="1000" dirty="0">
                <a:latin typeface="Calibri" panose="020F0502020204030204" pitchFamily="34" charset="0"/>
                <a:cs typeface="Calibri" panose="020F0502020204030204" pitchFamily="34" charset="0"/>
              </a:rPr>
            </a:br>
            <a:r>
              <a:rPr lang="fr-FR" sz="1000" dirty="0">
                <a:latin typeface="Calibri" panose="020F0502020204030204" pitchFamily="34" charset="0"/>
                <a:cs typeface="Calibri" panose="020F0502020204030204" pitchFamily="34" charset="0"/>
              </a:rPr>
              <a:t>Le paiement s’effectue sans contact, de manière anonyme et silencieuse.</a:t>
            </a:r>
            <a:br>
              <a:rPr lang="fr-FR" sz="1000" dirty="0">
                <a:latin typeface="Calibri" panose="020F0502020204030204" pitchFamily="34" charset="0"/>
                <a:cs typeface="Calibri" panose="020F0502020204030204" pitchFamily="34" charset="0"/>
              </a:rPr>
            </a:br>
            <a:r>
              <a:rPr lang="fr-FR" sz="1000" dirty="0">
                <a:latin typeface="Calibri" panose="020F0502020204030204" pitchFamily="34" charset="0"/>
                <a:cs typeface="Calibri" panose="020F0502020204030204" pitchFamily="34" charset="0"/>
              </a:rPr>
              <a:t>Il vous suffit de sélectionner le montant choisi et de poser votre carte.</a:t>
            </a:r>
          </a:p>
          <a:p>
            <a:pPr>
              <a:spcAft>
                <a:spcPts val="300"/>
              </a:spcAft>
            </a:pPr>
            <a:r>
              <a:rPr lang="fr-FR" sz="1000" dirty="0">
                <a:latin typeface="Calibri" panose="020F0502020204030204" pitchFamily="34" charset="0"/>
                <a:cs typeface="Calibri" panose="020F0502020204030204" pitchFamily="34" charset="0"/>
              </a:rPr>
              <a:t>Les nouveaux paniers peuvent aussi recueillir votre offrande en pièces et billets.</a:t>
            </a:r>
            <a:endParaRPr lang="fr-FR" sz="1000" dirty="0"/>
          </a:p>
        </p:txBody>
      </p:sp>
      <p:pic>
        <p:nvPicPr>
          <p:cNvPr id="26" name="Image 25">
            <a:extLst>
              <a:ext uri="{FF2B5EF4-FFF2-40B4-BE49-F238E27FC236}">
                <a16:creationId xmlns:a16="http://schemas.microsoft.com/office/drawing/2014/main" id="{A801BD37-FF79-3758-F821-9493A294FE68}"/>
              </a:ext>
            </a:extLst>
          </p:cNvPr>
          <p:cNvPicPr>
            <a:picLocks noChangeAspect="1"/>
          </p:cNvPicPr>
          <p:nvPr/>
        </p:nvPicPr>
        <p:blipFill rotWithShape="1">
          <a:blip r:embed="rId7"/>
          <a:srcRect l="27440" t="10492" r="29582" b="13732"/>
          <a:stretch/>
        </p:blipFill>
        <p:spPr>
          <a:xfrm>
            <a:off x="4423557" y="183467"/>
            <a:ext cx="380655" cy="894848"/>
          </a:xfrm>
          <a:prstGeom prst="rect">
            <a:avLst/>
          </a:prstGeom>
        </p:spPr>
      </p:pic>
      <p:sp>
        <p:nvSpPr>
          <p:cNvPr id="5" name="ZoneTexte 4">
            <a:extLst>
              <a:ext uri="{FF2B5EF4-FFF2-40B4-BE49-F238E27FC236}">
                <a16:creationId xmlns:a16="http://schemas.microsoft.com/office/drawing/2014/main" id="{7A534860-96F0-94F4-E6A2-E77D425FB0B5}"/>
              </a:ext>
            </a:extLst>
          </p:cNvPr>
          <p:cNvSpPr txBox="1"/>
          <p:nvPr/>
        </p:nvSpPr>
        <p:spPr>
          <a:xfrm>
            <a:off x="5322150" y="3271095"/>
            <a:ext cx="4451669" cy="502265"/>
          </a:xfrm>
          <a:prstGeom prst="roundRect">
            <a:avLst/>
          </a:prstGeom>
          <a:noFill/>
        </p:spPr>
        <p:txBody>
          <a:bodyPr wrap="square" rtlCol="0">
            <a:spAutoFit/>
          </a:bodyPr>
          <a:lstStyle/>
          <a:p>
            <a:pPr>
              <a:spcAft>
                <a:spcPts val="200"/>
              </a:spcAft>
            </a:pPr>
            <a:r>
              <a:rPr lang="fr-FR" sz="1100" b="1" dirty="0">
                <a:cs typeface="Calibri" panose="020F0502020204030204" pitchFamily="34" charset="0"/>
              </a:rPr>
              <a:t>SAMEDI 7 OCTOBRE, </a:t>
            </a:r>
            <a:r>
              <a:rPr lang="fr-FR" sz="1000" i="1" dirty="0">
                <a:cs typeface="Calibri" panose="020F0502020204030204" pitchFamily="34" charset="0"/>
              </a:rPr>
              <a:t>Notre-Dame du Rosaire, 1</a:t>
            </a:r>
            <a:r>
              <a:rPr lang="fr-FR" sz="1000" i="1" baseline="30000" dirty="0">
                <a:cs typeface="Calibri" panose="020F0502020204030204" pitchFamily="34" charset="0"/>
              </a:rPr>
              <a:t>er</a:t>
            </a:r>
            <a:r>
              <a:rPr lang="fr-FR" sz="1000" i="1" dirty="0">
                <a:cs typeface="Calibri" panose="020F0502020204030204" pitchFamily="34" charset="0"/>
              </a:rPr>
              <a:t> samedi du mois</a:t>
            </a:r>
          </a:p>
          <a:p>
            <a:r>
              <a:rPr lang="fr-FR" sz="1000" dirty="0">
                <a:cs typeface="Calibri" panose="020F0502020204030204" pitchFamily="34" charset="0"/>
              </a:rPr>
              <a:t>16h </a:t>
            </a:r>
            <a:r>
              <a:rPr lang="fr-FR" sz="1000" b="1" dirty="0">
                <a:cs typeface="Calibri" panose="020F0502020204030204" pitchFamily="34" charset="0"/>
              </a:rPr>
              <a:t>: Rosaire </a:t>
            </a:r>
            <a:r>
              <a:rPr lang="fr-FR" sz="1000" dirty="0">
                <a:cs typeface="Calibri" panose="020F0502020204030204" pitchFamily="34" charset="0"/>
              </a:rPr>
              <a:t>suivi à 17h30 de </a:t>
            </a:r>
            <a:r>
              <a:rPr lang="fr-FR" sz="1000" b="1" dirty="0">
                <a:cs typeface="Calibri" panose="020F0502020204030204" pitchFamily="34" charset="0"/>
              </a:rPr>
              <a:t>l’Adoration,</a:t>
            </a:r>
            <a:r>
              <a:rPr lang="fr-FR" sz="1000" dirty="0">
                <a:cs typeface="Calibri" panose="020F0502020204030204" pitchFamily="34" charset="0"/>
              </a:rPr>
              <a:t> </a:t>
            </a:r>
            <a:r>
              <a:rPr lang="fr-FR" sz="900" i="1" dirty="0">
                <a:cs typeface="Calibri" panose="020F0502020204030204" pitchFamily="34" charset="0"/>
              </a:rPr>
              <a:t>à la Chapelle</a:t>
            </a:r>
          </a:p>
        </p:txBody>
      </p:sp>
      <p:sp>
        <p:nvSpPr>
          <p:cNvPr id="6" name="ZoneTexte 5">
            <a:extLst>
              <a:ext uri="{FF2B5EF4-FFF2-40B4-BE49-F238E27FC236}">
                <a16:creationId xmlns:a16="http://schemas.microsoft.com/office/drawing/2014/main" id="{88A66B53-2D1C-9EAD-DAD7-405FFF629ED1}"/>
              </a:ext>
            </a:extLst>
          </p:cNvPr>
          <p:cNvSpPr txBox="1"/>
          <p:nvPr/>
        </p:nvSpPr>
        <p:spPr>
          <a:xfrm>
            <a:off x="269468" y="2651377"/>
            <a:ext cx="4534744" cy="1338828"/>
          </a:xfrm>
          <a:prstGeom prst="rect">
            <a:avLst/>
          </a:prstGeom>
          <a:ln w="12700"/>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200"/>
              </a:spcAft>
            </a:pPr>
            <a:r>
              <a:rPr lang="fr-FR" sz="1100" b="1" dirty="0">
                <a:cs typeface="Calibri" panose="020F0502020204030204" pitchFamily="34" charset="0"/>
              </a:rPr>
              <a:t>APPROFONDISSEZ VOTRE FOI </a:t>
            </a:r>
          </a:p>
          <a:p>
            <a:pPr algn="ctr">
              <a:spcAft>
                <a:spcPts val="200"/>
              </a:spcAft>
            </a:pPr>
            <a:r>
              <a:rPr lang="fr-FR" sz="1000" b="1" dirty="0">
                <a:cs typeface="Calibri" panose="020F0502020204030204" pitchFamily="34" charset="0"/>
              </a:rPr>
              <a:t>Le CER propose un cours complet de doctrine catholique &amp; spirituelle</a:t>
            </a:r>
          </a:p>
          <a:p>
            <a:pPr algn="ctr">
              <a:spcAft>
                <a:spcPts val="200"/>
              </a:spcAft>
            </a:pPr>
            <a:r>
              <a:rPr lang="fr-FR" sz="1000" dirty="0">
                <a:cs typeface="Calibri" panose="020F0502020204030204" pitchFamily="34" charset="0"/>
              </a:rPr>
              <a:t>Deux cours de 2 heures par mois le samedi après-midi ou le jeudi soir</a:t>
            </a:r>
          </a:p>
          <a:p>
            <a:pPr algn="ctr">
              <a:spcAft>
                <a:spcPts val="200"/>
              </a:spcAft>
            </a:pPr>
            <a:r>
              <a:rPr lang="fr-FR" sz="1000" dirty="0">
                <a:cs typeface="Calibri" panose="020F0502020204030204" pitchFamily="34" charset="0"/>
              </a:rPr>
              <a:t>Rentrée des cours samedi 30 septembre et jeudi 5 octobre</a:t>
            </a:r>
          </a:p>
          <a:p>
            <a:pPr algn="ctr">
              <a:spcAft>
                <a:spcPts val="200"/>
              </a:spcAft>
            </a:pPr>
            <a:r>
              <a:rPr lang="fr-FR" sz="1000" dirty="0">
                <a:cs typeface="Calibri" panose="020F0502020204030204" pitchFamily="34" charset="0"/>
              </a:rPr>
              <a:t>Lieu des cours : 3 rue de la Trinité Paris 9</a:t>
            </a:r>
            <a:r>
              <a:rPr lang="fr-FR" sz="1000" baseline="30000" dirty="0">
                <a:cs typeface="Calibri" panose="020F0502020204030204" pitchFamily="34" charset="0"/>
              </a:rPr>
              <a:t>ème</a:t>
            </a:r>
            <a:endParaRPr lang="fr-FR" sz="1000" dirty="0">
              <a:cs typeface="Calibri" panose="020F0502020204030204" pitchFamily="34" charset="0"/>
            </a:endParaRPr>
          </a:p>
          <a:p>
            <a:pPr algn="ctr">
              <a:spcAft>
                <a:spcPts val="200"/>
              </a:spcAft>
            </a:pPr>
            <a:r>
              <a:rPr lang="fr-FR" sz="1000" dirty="0">
                <a:cs typeface="Calibri" panose="020F0502020204030204" pitchFamily="34" charset="0"/>
              </a:rPr>
              <a:t>Renseignement : Centre d’études religieuses 01 43 54 56 16 (</a:t>
            </a:r>
            <a:r>
              <a:rPr lang="fr-FR" sz="900" dirty="0">
                <a:cs typeface="Calibri" panose="020F0502020204030204" pitchFamily="34" charset="0"/>
              </a:rPr>
              <a:t>mardi et jeudi </a:t>
            </a:r>
            <a:r>
              <a:rPr lang="fr-FR" sz="900" dirty="0" err="1">
                <a:cs typeface="Calibri" panose="020F0502020204030204" pitchFamily="34" charset="0"/>
              </a:rPr>
              <a:t>ap</a:t>
            </a:r>
            <a:r>
              <a:rPr lang="fr-FR" sz="900" dirty="0">
                <a:cs typeface="Calibri" panose="020F0502020204030204" pitchFamily="34" charset="0"/>
              </a:rPr>
              <a:t>-midi</a:t>
            </a:r>
            <a:r>
              <a:rPr lang="fr-FR" sz="1000" dirty="0">
                <a:cs typeface="Calibri" panose="020F0502020204030204" pitchFamily="34" charset="0"/>
              </a:rPr>
              <a:t>)</a:t>
            </a:r>
          </a:p>
          <a:p>
            <a:pPr algn="ctr">
              <a:spcAft>
                <a:spcPts val="200"/>
              </a:spcAft>
            </a:pPr>
            <a:r>
              <a:rPr lang="fr-FR" sz="1000" dirty="0">
                <a:cs typeface="Calibri" panose="020F0502020204030204" pitchFamily="34" charset="0"/>
                <a:hlinkClick r:id="rId8"/>
              </a:rPr>
              <a:t>http://cer.catholique.fr</a:t>
            </a:r>
            <a:endParaRPr lang="fr-FR" sz="1000" dirty="0">
              <a:cs typeface="Calibri" panose="020F0502020204030204" pitchFamily="34" charset="0"/>
            </a:endParaRPr>
          </a:p>
        </p:txBody>
      </p:sp>
      <p:sp>
        <p:nvSpPr>
          <p:cNvPr id="8" name="ZoneTexte 7">
            <a:extLst>
              <a:ext uri="{FF2B5EF4-FFF2-40B4-BE49-F238E27FC236}">
                <a16:creationId xmlns:a16="http://schemas.microsoft.com/office/drawing/2014/main" id="{A1379936-084F-4E27-A27D-1CD6CB2116ED}"/>
              </a:ext>
            </a:extLst>
          </p:cNvPr>
          <p:cNvSpPr txBox="1"/>
          <p:nvPr/>
        </p:nvSpPr>
        <p:spPr>
          <a:xfrm>
            <a:off x="5341434" y="4607684"/>
            <a:ext cx="4451669" cy="748923"/>
          </a:xfrm>
          <a:prstGeom prst="rect">
            <a:avLst/>
          </a:prstGeom>
          <a:ln w="12700"/>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200"/>
              </a:spcAft>
            </a:pPr>
            <a:r>
              <a:rPr lang="fr-FR" sz="1100" b="1" dirty="0">
                <a:cs typeface="Calibri" panose="020F0502020204030204" pitchFamily="34" charset="0"/>
              </a:rPr>
              <a:t>MOIS D’OCTOBRE, MOIS DU ROSAIRE</a:t>
            </a:r>
          </a:p>
          <a:p>
            <a:pPr algn="ctr">
              <a:spcAft>
                <a:spcPts val="200"/>
              </a:spcAft>
            </a:pPr>
            <a:r>
              <a:rPr lang="fr-FR" sz="1000" dirty="0">
                <a:cs typeface="Calibri" panose="020F0502020204030204" pitchFamily="34" charset="0"/>
              </a:rPr>
              <a:t>Le chapelet est prié tous les jours à 18h à Notre-Dame du Lys,</a:t>
            </a:r>
            <a:br>
              <a:rPr lang="fr-FR" sz="1000" dirty="0">
                <a:cs typeface="Calibri" panose="020F0502020204030204" pitchFamily="34" charset="0"/>
              </a:rPr>
            </a:br>
            <a:r>
              <a:rPr lang="fr-FR" sz="1000" dirty="0">
                <a:cs typeface="Calibri" panose="020F0502020204030204" pitchFamily="34" charset="0"/>
              </a:rPr>
              <a:t>les samedis, dimanches et lundis à l’Oratoire, </a:t>
            </a:r>
            <a:br>
              <a:rPr lang="fr-FR" sz="1000" dirty="0">
                <a:cs typeface="Calibri" panose="020F0502020204030204" pitchFamily="34" charset="0"/>
              </a:rPr>
            </a:br>
            <a:r>
              <a:rPr lang="fr-FR" sz="1000" dirty="0">
                <a:cs typeface="Calibri" panose="020F0502020204030204" pitchFamily="34" charset="0"/>
              </a:rPr>
              <a:t>du mardi au vendredi à la Chapelle.</a:t>
            </a:r>
          </a:p>
        </p:txBody>
      </p:sp>
      <p:pic>
        <p:nvPicPr>
          <p:cNvPr id="12" name="Image 11">
            <a:extLst>
              <a:ext uri="{FF2B5EF4-FFF2-40B4-BE49-F238E27FC236}">
                <a16:creationId xmlns:a16="http://schemas.microsoft.com/office/drawing/2014/main" id="{72070BB9-E05E-5AE3-7249-C303E9BE5669}"/>
              </a:ext>
            </a:extLst>
          </p:cNvPr>
          <p:cNvPicPr>
            <a:picLocks noChangeAspect="1"/>
          </p:cNvPicPr>
          <p:nvPr/>
        </p:nvPicPr>
        <p:blipFill rotWithShape="1">
          <a:blip r:embed="rId9"/>
          <a:srcRect t="3848"/>
          <a:stretch/>
        </p:blipFill>
        <p:spPr>
          <a:xfrm>
            <a:off x="9279178" y="4639736"/>
            <a:ext cx="464136" cy="684817"/>
          </a:xfrm>
          <a:prstGeom prst="rect">
            <a:avLst/>
          </a:prstGeom>
        </p:spPr>
      </p:pic>
      <p:pic>
        <p:nvPicPr>
          <p:cNvPr id="10" name="Image 9">
            <a:extLst>
              <a:ext uri="{FF2B5EF4-FFF2-40B4-BE49-F238E27FC236}">
                <a16:creationId xmlns:a16="http://schemas.microsoft.com/office/drawing/2014/main" id="{66C7E876-5EF5-55C8-5B34-FA0769961657}"/>
              </a:ext>
            </a:extLst>
          </p:cNvPr>
          <p:cNvPicPr>
            <a:picLocks noChangeAspect="1"/>
          </p:cNvPicPr>
          <p:nvPr/>
        </p:nvPicPr>
        <p:blipFill rotWithShape="1">
          <a:blip r:embed="rId6"/>
          <a:srcRect l="7037" t="7329" r="6440" b="3303"/>
          <a:stretch/>
        </p:blipFill>
        <p:spPr>
          <a:xfrm rot="901602">
            <a:off x="8763291" y="2426015"/>
            <a:ext cx="685239" cy="574176"/>
          </a:xfrm>
          <a:prstGeom prst="rect">
            <a:avLst/>
          </a:prstGeom>
        </p:spPr>
      </p:pic>
    </p:spTree>
    <p:extLst>
      <p:ext uri="{BB962C8B-B14F-4D97-AF65-F5344CB8AC3E}">
        <p14:creationId xmlns:p14="http://schemas.microsoft.com/office/powerpoint/2010/main" val="3915867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36144</TotalTime>
  <Words>1677</Words>
  <Application>Microsoft Office PowerPoint</Application>
  <PresentationFormat>Format A4 (210 x 297 mm)</PresentationFormat>
  <Paragraphs>85</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Garamond</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Secretariat</cp:lastModifiedBy>
  <cp:revision>1588</cp:revision>
  <cp:lastPrinted>2023-09-28T15:55:37Z</cp:lastPrinted>
  <dcterms:created xsi:type="dcterms:W3CDTF">2021-09-08T18:39:39Z</dcterms:created>
  <dcterms:modified xsi:type="dcterms:W3CDTF">2023-09-29T10:39:18Z</dcterms:modified>
</cp:coreProperties>
</file>